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301" r:id="rId2"/>
    <p:sldId id="307" r:id="rId3"/>
    <p:sldId id="295" r:id="rId4"/>
    <p:sldId id="277" r:id="rId5"/>
    <p:sldId id="257" r:id="rId6"/>
    <p:sldId id="305" r:id="rId7"/>
    <p:sldId id="260" r:id="rId8"/>
    <p:sldId id="261" r:id="rId9"/>
    <p:sldId id="308" r:id="rId10"/>
    <p:sldId id="309" r:id="rId11"/>
    <p:sldId id="279" r:id="rId12"/>
    <p:sldId id="262" r:id="rId13"/>
    <p:sldId id="280" r:id="rId14"/>
    <p:sldId id="263" r:id="rId15"/>
    <p:sldId id="264" r:id="rId16"/>
    <p:sldId id="281" r:id="rId17"/>
    <p:sldId id="283" r:id="rId18"/>
    <p:sldId id="273" r:id="rId19"/>
    <p:sldId id="294" r:id="rId20"/>
    <p:sldId id="286" r:id="rId21"/>
    <p:sldId id="288" r:id="rId22"/>
    <p:sldId id="289" r:id="rId23"/>
    <p:sldId id="290" r:id="rId24"/>
    <p:sldId id="291" r:id="rId25"/>
    <p:sldId id="292" r:id="rId26"/>
    <p:sldId id="297" r:id="rId27"/>
    <p:sldId id="31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FFFF00"/>
    <a:srgbClr val="E60000"/>
    <a:srgbClr val="006600"/>
    <a:srgbClr val="33CC33"/>
    <a:srgbClr val="000099"/>
    <a:srgbClr val="0000FF"/>
    <a:srgbClr val="FFFF99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0" autoAdjust="0"/>
    <p:restoredTop sz="84902" autoAdjust="0"/>
  </p:normalViewPr>
  <p:slideViewPr>
    <p:cSldViewPr snapToGrid="0" snapToObjects="1">
      <p:cViewPr>
        <p:scale>
          <a:sx n="70" d="100"/>
          <a:sy n="70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EDD66C-7206-49F8-9490-E09E85BB6681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5B5EB61-F991-4F13-A5DE-D83FD908D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C998AC-DFB1-40C2-A882-BEA9EDF8B692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141A5-FED3-469D-BD5E-68294C2EC3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82C83-A02D-4DE3-AD8A-BE5590C7A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C9D57-7CF2-4DF1-A6FE-C21B9CEAF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0AE60-29D1-4FFA-95AE-601800FF41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C129C-74BD-4EB0-846D-CE858B457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D64D3-6CBF-4278-AA40-2D4075032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C8D5C-75F6-408B-A800-7301FE1FAB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FD188-A160-47D8-908A-F535A3CA16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6E16-0A81-4090-B9DF-4E7A350B22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61D417E-D18C-48E0-BC7B-229508B71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FA72E-4EA2-4CCA-82E1-FABA9F292A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872C324-3BD9-43C9-858B-FB7521DCDC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blinds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4.xml"/><Relationship Id="rId7" Type="http://schemas.openxmlformats.org/officeDocument/2006/relationships/slide" Target="slide2.xml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10" Type="http://schemas.openxmlformats.org/officeDocument/2006/relationships/slide" Target="slide25.xml"/><Relationship Id="rId4" Type="http://schemas.openxmlformats.org/officeDocument/2006/relationships/slide" Target="slide21.xml"/><Relationship Id="rId9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26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openxmlformats.org/officeDocument/2006/relationships/slide" Target="slide11.xml"/><Relationship Id="rId4" Type="http://schemas.openxmlformats.org/officeDocument/2006/relationships/slide" Target="slide13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1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57200" y="520700"/>
            <a:ext cx="8229600" cy="1119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7106" name="Picture 2" descr="Картинки по запросу дорожные знаки 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200" y="3027690"/>
            <a:ext cx="6959600" cy="38303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330201"/>
            <a:ext cx="8064500" cy="3213100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tt-RU" b="1" dirty="0" smtClean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Georgia" pitchFamily="18" charset="0"/>
              </a:rPr>
              <a:t>ПОДОРОЖ ДО КРАЇНИ </a:t>
            </a:r>
          </a:p>
          <a:p>
            <a:pPr algn="ctr"/>
            <a:r>
              <a:rPr lang="tt-RU" b="1" dirty="0" smtClean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Georgia" pitchFamily="18" charset="0"/>
              </a:rPr>
              <a:t>ПРАВИЛ ДОРОЖНЬОГО РУХУ </a:t>
            </a:r>
            <a:endParaRPr lang="ru-RU" dirty="0">
              <a:solidFill>
                <a:srgbClr val="FFFF00"/>
              </a:solidFill>
              <a:effectLst>
                <a:glow rad="101600">
                  <a:srgbClr val="7030A0">
                    <a:alpha val="60000"/>
                  </a:srgb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5576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uk-UA" sz="3600" dirty="0" smtClean="0">
                <a:solidFill>
                  <a:sysClr val="windowText" lastClr="000000"/>
                </a:solidFill>
                <a:latin typeface="Arial Black" pitchFamily="34" charset="0"/>
              </a:rPr>
              <a:t>До якої групи </a:t>
            </a:r>
            <a:r>
              <a:rPr lang="uk-UA" sz="3600" dirty="0" smtClean="0">
                <a:solidFill>
                  <a:sysClr val="windowText" lastClr="000000"/>
                </a:solidFill>
                <a:latin typeface="Arial Black" pitchFamily="34" charset="0"/>
              </a:rPr>
              <a:t>відноситься </a:t>
            </a:r>
            <a:r>
              <a:rPr lang="uk-UA" sz="3600" dirty="0" smtClean="0">
                <a:solidFill>
                  <a:sysClr val="windowText" lastClr="000000"/>
                </a:solidFill>
                <a:latin typeface="Arial Black" pitchFamily="34" charset="0"/>
              </a:rPr>
              <a:t>і як правильно називається цей знак?</a:t>
            </a:r>
            <a:endParaRPr lang="ru-RU" sz="3600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899400" y="6270625"/>
            <a:ext cx="957263" cy="361950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986" name="Picture 2" descr="https://vodiy.ua/media/trafficsign_image/5.36.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474" y="2227261"/>
            <a:ext cx="3738563" cy="37385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546225" y="6731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tt-RU" sz="2800">
                <a:latin typeface="Arial" charset="0"/>
              </a:rPr>
              <a:t> </a:t>
            </a:r>
          </a:p>
        </p:txBody>
      </p:sp>
      <p:pic>
        <p:nvPicPr>
          <p:cNvPr id="45062" name="Picture 6" descr="АДБ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DF2"/>
              </a:clrFrom>
              <a:clrTo>
                <a:srgbClr val="FBFDF2">
                  <a:alpha val="0"/>
                </a:srgbClr>
              </a:clrTo>
            </a:clrChange>
          </a:blip>
          <a:srcRect l="34903" t="45303" r="21021" b="16005"/>
          <a:stretch>
            <a:fillRect/>
          </a:stretch>
        </p:blipFill>
        <p:spPr bwMode="auto">
          <a:xfrm>
            <a:off x="4528748" y="877816"/>
            <a:ext cx="4615252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191069" y="2961564"/>
            <a:ext cx="4558352" cy="230647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  <a:cs typeface="Tahoma"/>
              </a:rPr>
              <a:t>телефон</a:t>
            </a: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479424" y="395785"/>
            <a:ext cx="3273710" cy="11282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тур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99"/>
              </a:solidFill>
              <a:effectLst>
                <a:glow rad="101600">
                  <a:srgbClr val="FFFF00">
                    <a:alpha val="60000"/>
                  </a:srgbClr>
                </a:glow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21500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8550" y="4299014"/>
            <a:ext cx="3382475" cy="170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21500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484" y="1460530"/>
            <a:ext cx="3192509" cy="178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560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484" y="4925704"/>
            <a:ext cx="3590522" cy="177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21500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1521" y="1185829"/>
            <a:ext cx="2861914" cy="206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6" action="ppaction://hlinksldjump" highlightClick="1"/>
          </p:cNvPr>
          <p:cNvSpPr/>
          <p:nvPr/>
        </p:nvSpPr>
        <p:spPr>
          <a:xfrm>
            <a:off x="7697337" y="6240463"/>
            <a:ext cx="1184726" cy="465137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78063" y="3248513"/>
            <a:ext cx="2304000" cy="900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104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9435" y="191445"/>
            <a:ext cx="2304000" cy="900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103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1521" y="3873812"/>
            <a:ext cx="2340000" cy="900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1</a:t>
            </a:r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02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1521" y="285829"/>
            <a:ext cx="2340000" cy="900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101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832100" y="3281363"/>
            <a:ext cx="2152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t-RU" sz="2800">
                <a:latin typeface="Arial" charset="0"/>
              </a:rPr>
              <a:t>                    </a:t>
            </a:r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791570" y="1243013"/>
            <a:ext cx="7929349" cy="25574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Arial Black" pitchFamily="34" charset="0"/>
                <a:cs typeface="Tahoma"/>
              </a:rPr>
              <a:t>Господарі доріг</a:t>
            </a:r>
            <a:endParaRPr lang="uk-UA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  <a:latin typeface="Arial Black" pitchFamily="34" charset="0"/>
              <a:cs typeface="Tahoma"/>
            </a:endParaRPr>
          </a:p>
        </p:txBody>
      </p:sp>
      <p:pic>
        <p:nvPicPr>
          <p:cNvPr id="17413" name="Picture 8" descr="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4463" y="3125788"/>
            <a:ext cx="1924050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407400" y="6248400"/>
            <a:ext cx="508000" cy="508000"/>
          </a:xfrm>
          <a:prstGeom prst="actionButtonHom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3365050" y="119063"/>
            <a:ext cx="2133600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тур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й00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2E4"/>
              </a:clrFrom>
              <a:clrTo>
                <a:srgbClr val="F0F2E4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509982" y="1378794"/>
            <a:ext cx="1521181" cy="527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789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273189" y="1754326"/>
            <a:ext cx="1567270" cy="510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35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743302" y="1754326"/>
            <a:ext cx="1680594" cy="496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2012" y="0"/>
            <a:ext cx="8751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Arial Black" pitchFamily="34" charset="0"/>
              </a:rPr>
              <a:t>Який сигнал регулювальника дозволяє переходити через дорогу? 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2255671" y="5173663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4840459" y="5173663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8202975" y="5173663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  <a:latin typeface="Arial Black" pitchFamily="34" charset="0"/>
              </a:rPr>
              <a:t>3</a:t>
            </a:r>
            <a:endParaRPr lang="ru-RU" sz="3200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 descr="j0339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613" y="2570163"/>
            <a:ext cx="210343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j0339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25" y="2581275"/>
            <a:ext cx="2092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j0339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38" y="2570163"/>
            <a:ext cx="2030412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Oval 9"/>
          <p:cNvSpPr>
            <a:spLocks noChangeArrowheads="1"/>
          </p:cNvSpPr>
          <p:nvPr/>
        </p:nvSpPr>
        <p:spPr bwMode="auto">
          <a:xfrm rot="16418204" flipV="1">
            <a:off x="4624388" y="3511550"/>
            <a:ext cx="388937" cy="4302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Oval 12"/>
          <p:cNvSpPr>
            <a:spLocks noChangeArrowheads="1"/>
          </p:cNvSpPr>
          <p:nvPr/>
        </p:nvSpPr>
        <p:spPr bwMode="auto">
          <a:xfrm rot="16418204" flipV="1">
            <a:off x="1849438" y="3122612"/>
            <a:ext cx="388938" cy="4302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Oval 13"/>
          <p:cNvSpPr>
            <a:spLocks noChangeArrowheads="1"/>
          </p:cNvSpPr>
          <p:nvPr/>
        </p:nvSpPr>
        <p:spPr bwMode="auto">
          <a:xfrm rot="16418204" flipV="1">
            <a:off x="7469188" y="3900487"/>
            <a:ext cx="388938" cy="4302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8156648" y="6299200"/>
            <a:ext cx="823840" cy="434975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863599" y="5173663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4325866" y="5173663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7436648" y="5533663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  <a:latin typeface="Arial Black" pitchFamily="34" charset="0"/>
              </a:rPr>
              <a:t>3</a:t>
            </a:r>
            <a:endParaRPr lang="ru-RU" sz="3200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866" y="26730"/>
            <a:ext cx="85066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На якому малюнку зелений сигнал світлофора горить правильно?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048000" y="771525"/>
            <a:ext cx="7461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t-RU" sz="2800">
              <a:latin typeface="Arial" charset="0"/>
            </a:endParaRPr>
          </a:p>
          <a:p>
            <a:endParaRPr lang="tt-RU" sz="2800">
              <a:latin typeface="Arial" charset="0"/>
            </a:endParaRPr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61375" y="6183313"/>
            <a:ext cx="552450" cy="550862"/>
          </a:xfrm>
          <a:prstGeom prst="actionButtonHom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782638" y="346075"/>
            <a:ext cx="2133600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тур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44120" y="89554"/>
            <a:ext cx="4135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Хто стоїть</a:t>
            </a:r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Лише тоді, коли біжить,</a:t>
            </a:r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А як стане – падає?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3315" name="Picture 3" descr="Картинки по запросу велосипед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8574" y="3721318"/>
            <a:ext cx="5206892" cy="3136682"/>
          </a:xfrm>
          <a:prstGeom prst="rect">
            <a:avLst/>
          </a:prstGeom>
          <a:noFill/>
        </p:spPr>
      </p:pic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518615" y="1905436"/>
            <a:ext cx="8202304" cy="3078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Arial Black" pitchFamily="34" charset="0"/>
                <a:cs typeface="Tahoma"/>
              </a:rPr>
              <a:t>Я по вулиці </a:t>
            </a:r>
          </a:p>
          <a:p>
            <a:pPr algn="ctr"/>
            <a:r>
              <a:rPr lang="uk-UA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Arial Black" pitchFamily="34" charset="0"/>
                <a:cs typeface="Tahoma"/>
              </a:rPr>
              <a:t>кочу</a:t>
            </a:r>
            <a:endParaRPr lang="uk-UA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  <a:latin typeface="Arial Black" pitchFamily="34" charset="0"/>
              <a:cs typeface="Tahoma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7148" y="191069"/>
            <a:ext cx="84096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Зі скількох років можна їздити на велосипеді по вулицях і дорогах?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290" name="Picture 2" descr="Картинки по запросу велосипедис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706" y="3889612"/>
            <a:ext cx="2561252" cy="2968388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742157" y="2422525"/>
            <a:ext cx="1330325" cy="7842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12 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39855" y="2422525"/>
            <a:ext cx="1330325" cy="7842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37553" y="2422525"/>
            <a:ext cx="1330325" cy="7842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14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35251" y="2422525"/>
            <a:ext cx="1330325" cy="7842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7" descr="Ве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377" y="1412497"/>
            <a:ext cx="5433822" cy="487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3046469" y="1789043"/>
            <a:ext cx="2088107" cy="3644107"/>
          </a:xfrm>
          <a:prstGeom prst="ellipse">
            <a:avLst/>
          </a:prstGeom>
          <a:noFill/>
          <a:ln w="920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8079475" y="6284913"/>
            <a:ext cx="818463" cy="420687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2483" y="146586"/>
            <a:ext cx="86454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Який велосипедист їде правильно?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1869377" y="4453663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3370523" y="5433150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5894451" y="5793150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  <a:latin typeface="Arial Black" pitchFamily="34" charset="0"/>
              </a:rPr>
              <a:t>3</a:t>
            </a:r>
            <a:endParaRPr lang="ru-RU" sz="3200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10" descr="J0343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838" y="4238835"/>
            <a:ext cx="2899983" cy="261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WordArt 11"/>
          <p:cNvSpPr>
            <a:spLocks noChangeArrowheads="1" noChangeShapeType="1" noTextEdit="1"/>
          </p:cNvSpPr>
          <p:nvPr/>
        </p:nvSpPr>
        <p:spPr bwMode="auto">
          <a:xfrm>
            <a:off x="615157" y="5541962"/>
            <a:ext cx="4143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3559" name="WordArt 1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2326" y="3278981"/>
            <a:ext cx="4143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3560" name="WordArt 1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40000" y="2628000"/>
            <a:ext cx="4143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3561" name="WordArt 1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20000" y="2495550"/>
            <a:ext cx="414338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3562" name="WordArt 16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704000" y="5292000"/>
            <a:ext cx="4143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3563" name="WordArt 18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00" y="2952000"/>
            <a:ext cx="4143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8270543" y="6284913"/>
            <a:ext cx="733757" cy="400050"/>
          </a:xfrm>
          <a:prstGeom prst="actionButtonHom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WordArt 10"/>
          <p:cNvSpPr>
            <a:spLocks noChangeArrowheads="1" noChangeShapeType="1" noTextEdit="1"/>
          </p:cNvSpPr>
          <p:nvPr/>
        </p:nvSpPr>
        <p:spPr bwMode="auto">
          <a:xfrm>
            <a:off x="3060000" y="0"/>
            <a:ext cx="2578800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тур</a:t>
            </a:r>
          </a:p>
        </p:txBody>
      </p:sp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396000" y="850900"/>
            <a:ext cx="8202304" cy="194511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Arial Black" pitchFamily="34" charset="0"/>
                <a:cs typeface="Tahoma"/>
              </a:rPr>
              <a:t>Перевір себе</a:t>
            </a:r>
            <a:endParaRPr lang="uk-UA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  <a:latin typeface="Arial Black" pitchFamily="34" charset="0"/>
              <a:cs typeface="Tahoma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116000" y="5508000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Arial Black" pitchFamily="34" charset="0"/>
                <a:hlinkClick r:id="rId8" action="ppaction://hlinksldjump"/>
              </a:rPr>
              <a:t>1</a:t>
            </a:r>
            <a:endParaRPr lang="ru-RU" sz="3200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4" name="Oval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4000" y="4029438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  <a:latin typeface="Arial Black" pitchFamily="34" charset="0"/>
                <a:hlinkClick r:id="rId4" action="ppaction://hlinksldjump"/>
              </a:rPr>
              <a:t>2</a:t>
            </a:r>
            <a:endParaRPr lang="ru-RU" sz="3200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2340000" y="3309438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  <a:latin typeface="Arial Black" pitchFamily="34" charset="0"/>
                <a:hlinkClick r:id="rId6" action="ppaction://hlinksldjump"/>
              </a:rPr>
              <a:t>3</a:t>
            </a:r>
            <a:endParaRPr lang="ru-RU" sz="3200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4320000" y="3309438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  <a:latin typeface="Arial Black" pitchFamily="34" charset="0"/>
                <a:hlinkClick r:id="rId9" action="ppaction://hlinksldjump"/>
              </a:rPr>
              <a:t>4</a:t>
            </a:r>
            <a:endParaRPr lang="ru-RU" sz="3200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6498337" y="3518835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ysClr val="windowText" lastClr="000000"/>
                </a:solidFill>
                <a:latin typeface="Arial Black" pitchFamily="34" charset="0"/>
                <a:hlinkClick r:id="rId3" action="ppaction://hlinksldjump"/>
              </a:rPr>
              <a:t>5</a:t>
            </a:r>
            <a:endParaRPr lang="ru-RU" sz="3200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6804000" y="5181962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  <a:latin typeface="Arial Black" pitchFamily="34" charset="0"/>
                <a:hlinkClick r:id="rId10" action="ppaction://hlinksldjump"/>
              </a:rPr>
              <a:t>6</a:t>
            </a:r>
            <a:endParaRPr lang="ru-RU" sz="3200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льбина\Desktop\курсы ПДД 2011\!ПДД_начал\картинки пдд\road_traffic_for_children_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504031"/>
            <a:ext cx="1998662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C:\Users\Альбина\Desktop\курсы ПДД 2011\!ПДД_начал\картинки пдд\Рисунок14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3420000"/>
            <a:ext cx="157003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C:\Users\Альбина\Desktop\курсы ПДД 2011\!ПДД_начал\картинки пдд\Рисунок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5763" y="3984625"/>
            <a:ext cx="149542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7163489" y="2232000"/>
            <a:ext cx="1330325" cy="7842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1 тур</a:t>
            </a:r>
          </a:p>
        </p:txBody>
      </p:sp>
      <p:pic>
        <p:nvPicPr>
          <p:cNvPr id="6155" name="Picture 9" descr="C:\Users\Альбина\Desktop\курсы ПДД 2011\!ПДД_начал\картинки пдд\Рисунок2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92832" y="379413"/>
            <a:ext cx="16716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12000" y="3420000"/>
            <a:ext cx="17907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28000" y="715168"/>
            <a:ext cx="436483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1. Чи знаєш ти дорожні знаки</a:t>
            </a:r>
          </a:p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2.Конкурс капітанів</a:t>
            </a:r>
          </a:p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3. Господарі доріг</a:t>
            </a:r>
          </a:p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4. Я по вулиці кочу</a:t>
            </a:r>
          </a:p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5. Перевір себе</a:t>
            </a:r>
          </a:p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6. Бліц турнір</a:t>
            </a:r>
            <a:endParaRPr lang="uk-UA" sz="28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158" name="Picture 19" descr="C:\Users\Альбина\Desktop\курсы ПДД 2011\!ПДД_начал\картинки пдд\о егэ.gi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6694" y="4238626"/>
            <a:ext cx="1325563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>
            <a:hlinkClick r:id="rId12" action="ppaction://hlinksldjump"/>
          </p:cNvPr>
          <p:cNvSpPr/>
          <p:nvPr/>
        </p:nvSpPr>
        <p:spPr>
          <a:xfrm>
            <a:off x="5294313" y="5867401"/>
            <a:ext cx="1330325" cy="7842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тур</a:t>
            </a:r>
          </a:p>
        </p:txBody>
      </p:sp>
      <p:sp>
        <p:nvSpPr>
          <p:cNvPr id="18" name="Овал 17">
            <a:hlinkClick r:id="rId6" action="ppaction://hlinksldjump"/>
          </p:cNvPr>
          <p:cNvSpPr/>
          <p:nvPr/>
        </p:nvSpPr>
        <p:spPr>
          <a:xfrm>
            <a:off x="3008313" y="5475289"/>
            <a:ext cx="1330325" cy="7842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тур</a:t>
            </a:r>
          </a:p>
        </p:txBody>
      </p:sp>
      <p:sp>
        <p:nvSpPr>
          <p:cNvPr id="19" name="Овал 18">
            <a:hlinkClick r:id="rId4" action="ppaction://hlinksldjump"/>
          </p:cNvPr>
          <p:cNvSpPr/>
          <p:nvPr/>
        </p:nvSpPr>
        <p:spPr>
          <a:xfrm>
            <a:off x="669132" y="5580000"/>
            <a:ext cx="1330325" cy="7842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тур</a:t>
            </a:r>
          </a:p>
        </p:txBody>
      </p:sp>
      <p:sp>
        <p:nvSpPr>
          <p:cNvPr id="20" name="Овал 19">
            <a:hlinkClick r:id="rId2" action="ppaction://hlinksldjump"/>
          </p:cNvPr>
          <p:cNvSpPr/>
          <p:nvPr/>
        </p:nvSpPr>
        <p:spPr>
          <a:xfrm>
            <a:off x="742157" y="2030413"/>
            <a:ext cx="1330325" cy="7842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тур</a:t>
            </a:r>
          </a:p>
        </p:txBody>
      </p:sp>
      <p:sp>
        <p:nvSpPr>
          <p:cNvPr id="21" name="Овал 20">
            <a:hlinkClick r:id="rId10" action="ppaction://hlinksldjump"/>
          </p:cNvPr>
          <p:cNvSpPr/>
          <p:nvPr/>
        </p:nvSpPr>
        <p:spPr>
          <a:xfrm>
            <a:off x="7342188" y="5623450"/>
            <a:ext cx="1330325" cy="7842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тур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560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9825" y="2019300"/>
            <a:ext cx="2293938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3800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563" y="2306638"/>
            <a:ext cx="30956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3" descr="230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4875" y="2019300"/>
            <a:ext cx="284003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436564" y="209550"/>
            <a:ext cx="82724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На якому малюнку показаний механічний транспорт? </a:t>
            </a:r>
            <a:endParaRPr lang="tt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13925" y="4749438"/>
            <a:ext cx="4572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t-RU" sz="2800" b="1" dirty="0">
                <a:solidFill>
                  <a:schemeClr val="bg1"/>
                </a:solidFill>
                <a:latin typeface="Arial" charset="0"/>
              </a:rPr>
              <a:t>а)  1</a:t>
            </a:r>
          </a:p>
          <a:p>
            <a:pPr>
              <a:lnSpc>
                <a:spcPct val="120000"/>
              </a:lnSpc>
            </a:pPr>
            <a:r>
              <a:rPr lang="tt-RU" sz="2800" b="1" dirty="0">
                <a:solidFill>
                  <a:schemeClr val="bg1"/>
                </a:solidFill>
                <a:latin typeface="Arial" charset="0"/>
              </a:rPr>
              <a:t>б)  2</a:t>
            </a:r>
          </a:p>
          <a:p>
            <a:pPr>
              <a:lnSpc>
                <a:spcPct val="120000"/>
              </a:lnSpc>
            </a:pPr>
            <a:r>
              <a:rPr lang="tt-RU" sz="2800" b="1" dirty="0">
                <a:solidFill>
                  <a:schemeClr val="bg1"/>
                </a:solidFill>
                <a:latin typeface="Arial" charset="0"/>
              </a:rPr>
              <a:t>в)  1, 2, 3</a:t>
            </a:r>
            <a:endParaRPr lang="ru-RU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Управляющая кнопка: возврат 1">
            <a:hlinkClick r:id="rId5" action="ppaction://hlinksldjump" highlightClick="1"/>
          </p:cNvPr>
          <p:cNvSpPr/>
          <p:nvPr/>
        </p:nvSpPr>
        <p:spPr>
          <a:xfrm>
            <a:off x="8120419" y="6379800"/>
            <a:ext cx="921982" cy="354375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1246188" y="3669438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4325866" y="3735388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6918325" y="4029438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  <a:latin typeface="Arial Black" pitchFamily="34" charset="0"/>
              </a:rPr>
              <a:t>3</a:t>
            </a:r>
            <a:endParaRPr lang="ru-RU" sz="3200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3200" y="4630738"/>
            <a:ext cx="8475663" cy="203200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tt-RU" sz="2400" b="1" dirty="0" smtClean="0">
                <a:solidFill>
                  <a:schemeClr val="bg1"/>
                </a:solidFill>
              </a:rPr>
              <a:t>а) Пешеход, переходящий дорогу по зебре увидев надвигающегося мотоциклиста должен остановиться.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tt-RU" sz="2400" b="1" dirty="0" smtClean="0">
                <a:solidFill>
                  <a:schemeClr val="bg1"/>
                </a:solidFill>
              </a:rPr>
              <a:t>б)Зебра даёт возможность пешеходу перейти дорогу, а мотоциклист должен остановиться</a:t>
            </a:r>
            <a:r>
              <a:rPr lang="tt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26628" name="Picture 7" descr="ПДЗКП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ED7D1"/>
              </a:clrFrom>
              <a:clrTo>
                <a:srgbClr val="DED7D1">
                  <a:alpha val="0"/>
                </a:srgbClr>
              </a:clrTo>
            </a:clrChange>
          </a:blip>
          <a:srcRect l="17398" t="49989" r="17053" b="21410"/>
          <a:stretch>
            <a:fillRect/>
          </a:stretch>
        </p:blipFill>
        <p:spPr bwMode="auto">
          <a:xfrm>
            <a:off x="2374710" y="1103313"/>
            <a:ext cx="5138003" cy="37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8079475" y="6323013"/>
            <a:ext cx="889900" cy="427037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3199" y="0"/>
            <a:ext cx="894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Arial Black" pitchFamily="34" charset="0"/>
              </a:rPr>
              <a:t>Як правильно переходити дорогу? 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11150" y="5140325"/>
            <a:ext cx="8229600" cy="1487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t-RU" sz="2800" b="1" dirty="0" smtClean="0">
                <a:solidFill>
                  <a:schemeClr val="bg1"/>
                </a:solidFill>
              </a:rPr>
              <a:t>а) разрешает</a:t>
            </a:r>
          </a:p>
          <a:p>
            <a:pPr eaLnBrk="1" hangingPunct="1">
              <a:buFontTx/>
              <a:buNone/>
            </a:pPr>
            <a:r>
              <a:rPr lang="tt-RU" sz="2800" b="1" dirty="0" smtClean="0">
                <a:solidFill>
                  <a:schemeClr val="bg1"/>
                </a:solidFill>
              </a:rPr>
              <a:t>б) не </a:t>
            </a:r>
            <a:r>
              <a:rPr lang="tt-RU" sz="2800" b="1" dirty="0" smtClean="0">
                <a:solidFill>
                  <a:schemeClr val="bg1"/>
                </a:solidFill>
              </a:rPr>
              <a:t>разрешает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5" descr="ПДЗКП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E6E6"/>
              </a:clrFrom>
              <a:clrTo>
                <a:srgbClr val="F2E6E6">
                  <a:alpha val="0"/>
                </a:srgbClr>
              </a:clrTo>
            </a:clrChange>
          </a:blip>
          <a:srcRect l="5737" t="47636" b="21786"/>
          <a:stretch>
            <a:fillRect/>
          </a:stretch>
        </p:blipFill>
        <p:spPr bwMode="auto">
          <a:xfrm>
            <a:off x="1450975" y="2105025"/>
            <a:ext cx="599598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1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563" y="2608263"/>
            <a:ext cx="11191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1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2700" y="3221038"/>
            <a:ext cx="1239838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5" action="ppaction://hlinksldjump" highlightClick="1"/>
          </p:cNvPr>
          <p:cNvSpPr/>
          <p:nvPr/>
        </p:nvSpPr>
        <p:spPr>
          <a:xfrm>
            <a:off x="8134066" y="6372225"/>
            <a:ext cx="865472" cy="376238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1150" y="166033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Чи дозволяє цей знак переходити через дорогу?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87325" y="5167313"/>
            <a:ext cx="3765550" cy="1690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t-RU" sz="2800" b="1" dirty="0" smtClean="0">
                <a:solidFill>
                  <a:schemeClr val="bg1"/>
                </a:solidFill>
              </a:rPr>
              <a:t>а) в направлении Б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t-RU" sz="2800" b="1" dirty="0" smtClean="0">
                <a:solidFill>
                  <a:schemeClr val="bg1"/>
                </a:solidFill>
              </a:rPr>
              <a:t>б)в направлении  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t-RU" sz="2800" b="1" dirty="0" smtClean="0">
                <a:solidFill>
                  <a:schemeClr val="bg1"/>
                </a:solidFill>
              </a:rPr>
              <a:t>в)в направлении В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28676" name="Picture 5" descr="Рис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39" y="1592263"/>
            <a:ext cx="5676923" cy="32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2627313" y="4716463"/>
            <a:ext cx="434975" cy="450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 sz="2800" b="1"/>
              <a:t>А</a:t>
            </a:r>
            <a:endParaRPr lang="ru-RU" sz="2800" b="1"/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4759325" y="4706938"/>
            <a:ext cx="434975" cy="450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/>
              <a:t>Б</a:t>
            </a:r>
            <a:endParaRPr lang="ru-RU"/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7050088" y="4716463"/>
            <a:ext cx="434975" cy="450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/>
              <a:t>В</a:t>
            </a:r>
            <a:endParaRPr lang="ru-RU"/>
          </a:p>
        </p:txBody>
      </p:sp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942997" y="6284913"/>
            <a:ext cx="1070828" cy="432000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7325" y="0"/>
            <a:ext cx="8560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Як треба правильно переходити через дорогу?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22863"/>
            <a:ext cx="8229600" cy="1735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t-RU" sz="2800" b="1" dirty="0" smtClean="0">
                <a:solidFill>
                  <a:schemeClr val="bg1"/>
                </a:solidFill>
              </a:rPr>
              <a:t>а) поворот налево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t-RU" sz="2800" b="1" dirty="0" smtClean="0">
                <a:solidFill>
                  <a:schemeClr val="bg1"/>
                </a:solidFill>
              </a:rPr>
              <a:t>б) поворот направо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t-RU" sz="2800" b="1" dirty="0" smtClean="0">
                <a:solidFill>
                  <a:schemeClr val="bg1"/>
                </a:solidFill>
              </a:rPr>
              <a:t>в) остановка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924800" y="6386513"/>
            <a:ext cx="987425" cy="361950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8" name="Picture 2" descr="Картинки по запросу сигнал велосипедиста поворот направо 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1027" r="29427" b="43981"/>
          <a:stretch>
            <a:fillRect/>
          </a:stretch>
        </p:blipFill>
        <p:spPr bwMode="auto">
          <a:xfrm>
            <a:off x="1688376" y="1417638"/>
            <a:ext cx="5654119" cy="36308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4244" y="94199"/>
            <a:ext cx="85025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Про що говорить цей сигнал велосипедиста?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935538"/>
            <a:ext cx="8229600" cy="162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t-RU" sz="2800" b="1" dirty="0" smtClean="0">
                <a:solidFill>
                  <a:schemeClr val="bg1"/>
                </a:solidFill>
              </a:rPr>
              <a:t>а) переходят дорогу втроём?</a:t>
            </a:r>
          </a:p>
          <a:p>
            <a:pPr eaLnBrk="1" hangingPunct="1">
              <a:buFontTx/>
              <a:buNone/>
            </a:pPr>
            <a:r>
              <a:rPr lang="tt-RU" sz="2800" b="1" dirty="0" smtClean="0">
                <a:solidFill>
                  <a:schemeClr val="bg1"/>
                </a:solidFill>
              </a:rPr>
              <a:t>б) не совершают ошибку?</a:t>
            </a:r>
          </a:p>
          <a:p>
            <a:pPr eaLnBrk="1" hangingPunct="1">
              <a:buFontTx/>
              <a:buNone/>
            </a:pPr>
            <a:r>
              <a:rPr lang="tt-RU" sz="2800" b="1" dirty="0" smtClean="0">
                <a:solidFill>
                  <a:schemeClr val="bg1"/>
                </a:solidFill>
              </a:rPr>
              <a:t>в) не внимательно переходят дорогу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8161362" y="6327775"/>
            <a:ext cx="750864" cy="363538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4" name="Picture 2" descr="Картинки по запросу какуюошибку совершают мальчики"/>
          <p:cNvPicPr>
            <a:picLocks noChangeAspect="1" noChangeArrowheads="1"/>
          </p:cNvPicPr>
          <p:nvPr/>
        </p:nvPicPr>
        <p:blipFill>
          <a:blip r:embed="rId3" cstate="print"/>
          <a:srcRect l="13942" t="22127" r="15759" b="31354"/>
          <a:stretch>
            <a:fillRect/>
          </a:stretch>
        </p:blipFill>
        <p:spPr bwMode="auto">
          <a:xfrm>
            <a:off x="1050877" y="1596787"/>
            <a:ext cx="6352329" cy="315263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6131" y="273348"/>
            <a:ext cx="86460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Яку помилку роблять хлопчики?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WordArt 2"/>
          <p:cNvSpPr>
            <a:spLocks noChangeArrowheads="1" noChangeShapeType="1" noTextEdit="1"/>
          </p:cNvSpPr>
          <p:nvPr/>
        </p:nvSpPr>
        <p:spPr bwMode="auto">
          <a:xfrm>
            <a:off x="842962" y="1697831"/>
            <a:ext cx="7742237" cy="22494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Impact"/>
              </a:rPr>
              <a:t>Бліц - турнір</a:t>
            </a:r>
            <a:endParaRPr lang="uk-UA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Impact"/>
            </a:endParaRPr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84664" y="6188075"/>
            <a:ext cx="601070" cy="530225"/>
          </a:xfrm>
          <a:prstGeom prst="actionButtonHom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Картинки по запросу смайлики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543" y="3739119"/>
            <a:ext cx="2588656" cy="2588656"/>
          </a:xfrm>
          <a:prstGeom prst="rect">
            <a:avLst/>
          </a:prstGeom>
          <a:noFill/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9731" y="3570358"/>
            <a:ext cx="2069069" cy="2069070"/>
          </a:xfrm>
          <a:prstGeom prst="rect">
            <a:avLst/>
          </a:prstGeom>
          <a:noFill/>
        </p:spPr>
      </p:pic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3060000" y="0"/>
            <a:ext cx="2578800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тур</a:t>
            </a:r>
          </a:p>
        </p:txBody>
      </p:sp>
      <p:pic>
        <p:nvPicPr>
          <p:cNvPr id="2054" name="Picture 6" descr="Картинки по запросу смайлики 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46" y="4334219"/>
            <a:ext cx="2384081" cy="23840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7007" y="4120418"/>
            <a:ext cx="3774981" cy="2737582"/>
          </a:xfrm>
          <a:prstGeom prst="rect">
            <a:avLst/>
          </a:prstGeom>
          <a:noFill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842962" y="573087"/>
            <a:ext cx="7742237" cy="22494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Impact"/>
              </a:rPr>
              <a:t>Дякую за увагу!</a:t>
            </a:r>
            <a:endParaRPr lang="uk-UA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Impact"/>
            </a:endParaRPr>
          </a:p>
        </p:txBody>
      </p:sp>
      <p:pic>
        <p:nvPicPr>
          <p:cNvPr id="46084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7"/>
          <p:cNvSpPr>
            <a:spLocks noChangeArrowheads="1" noChangeShapeType="1" noTextEdit="1"/>
          </p:cNvSpPr>
          <p:nvPr/>
        </p:nvSpPr>
        <p:spPr bwMode="auto">
          <a:xfrm>
            <a:off x="647700" y="707910"/>
            <a:ext cx="8115299" cy="24971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Tahoma"/>
              </a:rPr>
              <a:t>Знаешь ли ты дорожные знаки?</a:t>
            </a:r>
          </a:p>
        </p:txBody>
      </p:sp>
      <p:pic>
        <p:nvPicPr>
          <p:cNvPr id="7171" name="Picture 9" descr="j0234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763" y="3273787"/>
            <a:ext cx="3475037" cy="34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WordArt 10"/>
          <p:cNvSpPr>
            <a:spLocks noChangeArrowheads="1" noChangeShapeType="1" noTextEdit="1"/>
          </p:cNvSpPr>
          <p:nvPr/>
        </p:nvSpPr>
        <p:spPr bwMode="auto">
          <a:xfrm>
            <a:off x="3744913" y="392113"/>
            <a:ext cx="2133600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 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тур</a:t>
            </a: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3636281" y="2570277"/>
            <a:ext cx="1800000" cy="7200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6586154" y="3293238"/>
            <a:ext cx="1800000" cy="7200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647700" y="3293238"/>
            <a:ext cx="1800000" cy="720000"/>
          </a:xfrm>
          <a:prstGeom prst="lef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647700" y="4546419"/>
            <a:ext cx="1800000" cy="720000"/>
          </a:xfrm>
          <a:prstGeom prst="lef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6588986" y="4546419"/>
            <a:ext cx="1800000" cy="7200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8564563" y="6276975"/>
            <a:ext cx="490537" cy="442913"/>
          </a:xfrm>
          <a:prstGeom prst="actionButtonHom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лево 13">
            <a:hlinkClick r:id="rId9" action="ppaction://hlinksldjump"/>
          </p:cNvPr>
          <p:cNvSpPr/>
          <p:nvPr/>
        </p:nvSpPr>
        <p:spPr>
          <a:xfrm>
            <a:off x="647700" y="5799600"/>
            <a:ext cx="1800000" cy="720000"/>
          </a:xfrm>
          <a:prstGeom prst="lef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право 14">
            <a:hlinkClick r:id="rId10" action="ppaction://hlinksldjump"/>
          </p:cNvPr>
          <p:cNvSpPr/>
          <p:nvPr/>
        </p:nvSpPr>
        <p:spPr>
          <a:xfrm>
            <a:off x="6741386" y="5799600"/>
            <a:ext cx="1800000" cy="7200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previousslide" highlightClick="1"/>
          </p:cNvPr>
          <p:cNvSpPr/>
          <p:nvPr/>
        </p:nvSpPr>
        <p:spPr>
          <a:xfrm>
            <a:off x="7738281" y="6332561"/>
            <a:ext cx="1245382" cy="401614"/>
          </a:xfrm>
          <a:prstGeom prst="actionButtonReturn">
            <a:avLst/>
          </a:prstGeom>
          <a:solidFill>
            <a:srgbClr val="FF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55599" y="1548000"/>
            <a:ext cx="86280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3600" dirty="0" smtClean="0">
                <a:solidFill>
                  <a:schemeClr val="bg2"/>
                </a:solidFill>
                <a:latin typeface="Arial Black" pitchFamily="34" charset="0"/>
              </a:rPr>
              <a:t>Попереджувальні.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>
                <a:solidFill>
                  <a:schemeClr val="bg2"/>
                </a:solidFill>
                <a:latin typeface="Arial Black" pitchFamily="34" charset="0"/>
              </a:rPr>
              <a:t>Заборонні.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>
                <a:solidFill>
                  <a:schemeClr val="bg2"/>
                </a:solidFill>
                <a:latin typeface="Arial Black" pitchFamily="34" charset="0"/>
              </a:rPr>
              <a:t>Наказові.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>
                <a:solidFill>
                  <a:schemeClr val="bg2"/>
                </a:solidFill>
                <a:latin typeface="Arial Black" pitchFamily="34" charset="0"/>
              </a:rPr>
              <a:t>Інформаційно-вказівні.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>
                <a:solidFill>
                  <a:schemeClr val="bg2"/>
                </a:solidFill>
                <a:latin typeface="Arial Black" pitchFamily="34" charset="0"/>
              </a:rPr>
              <a:t>Знаки пріоритету.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>
                <a:solidFill>
                  <a:schemeClr val="bg2"/>
                </a:solidFill>
                <a:latin typeface="Arial Black" pitchFamily="34" charset="0"/>
              </a:rPr>
              <a:t>Знаки додаткової інформації.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>
                <a:solidFill>
                  <a:schemeClr val="bg2"/>
                </a:solidFill>
                <a:latin typeface="Arial Black" pitchFamily="34" charset="0"/>
              </a:rPr>
              <a:t>Пізнавальні знаки.</a:t>
            </a:r>
            <a:endParaRPr lang="uk-UA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100" y="241300"/>
            <a:ext cx="7872413" cy="98182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uk-UA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Black" pitchFamily="34" charset="0"/>
                <a:cs typeface="Times New Roman"/>
              </a:rPr>
              <a:t>Групи </a:t>
            </a:r>
            <a:r>
              <a:rPr lang="uk-UA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Black" pitchFamily="34" charset="0"/>
                <a:cs typeface="Times New Roman"/>
              </a:rPr>
              <a:t>дорожніх</a:t>
            </a:r>
            <a:r>
              <a:rPr lang="uk-UA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Black" pitchFamily="34" charset="0"/>
                <a:cs typeface="Times New Roman"/>
              </a:rPr>
              <a:t> знаків :</a:t>
            </a:r>
            <a:endParaRPr lang="uk-UA" kern="10" dirty="0">
              <a:ln w="9525">
                <a:noFill/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 Black" pitchFamily="34" charset="0"/>
              <a:cs typeface="Times New Roman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69913" y="274638"/>
            <a:ext cx="7993061" cy="11430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sz="3200" dirty="0" smtClean="0">
                <a:solidFill>
                  <a:schemeClr val="bg2"/>
                </a:solidFill>
                <a:latin typeface="Arial Black" pitchFamily="34" charset="0"/>
              </a:rPr>
              <a:t>Який знак відноситься до заборонних знаків?</a:t>
            </a:r>
            <a:endParaRPr lang="ru-RU" sz="3600" b="1" dirty="0" smtClean="0">
              <a:solidFill>
                <a:schemeClr val="bg2"/>
              </a:solidFill>
              <a:latin typeface="Arial Black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69913" y="1943101"/>
            <a:ext cx="2693987" cy="3543300"/>
            <a:chOff x="359" y="1511"/>
            <a:chExt cx="1422" cy="1945"/>
          </a:xfrm>
        </p:grpSpPr>
        <p:pic>
          <p:nvPicPr>
            <p:cNvPr id="9227" name="Picture 8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9" y="1511"/>
              <a:ext cx="1422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8" name="Oval 14"/>
            <p:cNvSpPr>
              <a:spLocks noChangeArrowheads="1"/>
            </p:cNvSpPr>
            <p:nvPr/>
          </p:nvSpPr>
          <p:spPr bwMode="auto">
            <a:xfrm>
              <a:off x="622" y="3031"/>
              <a:ext cx="448" cy="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algn="ctr"/>
              <a:r>
                <a:rPr lang="ru-RU" sz="4800" b="1" dirty="0">
                  <a:solidFill>
                    <a:schemeClr val="bg1"/>
                  </a:solidFill>
                  <a:latin typeface="Arial Black" pitchFamily="34" charset="0"/>
                  <a:ea typeface="Meiryo UI" pitchFamily="34" charset="-128"/>
                  <a:cs typeface="Meiryo UI" pitchFamily="34" charset="-128"/>
                </a:rPr>
                <a:t>1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263900" y="2933701"/>
            <a:ext cx="2730500" cy="3278188"/>
            <a:chOff x="2056" y="2135"/>
            <a:chExt cx="1487" cy="1778"/>
          </a:xfrm>
        </p:grpSpPr>
        <p:pic>
          <p:nvPicPr>
            <p:cNvPr id="9225" name="Picture 9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6" y="2135"/>
              <a:ext cx="1487" cy="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Oval 15"/>
            <p:cNvSpPr>
              <a:spLocks noChangeArrowheads="1"/>
            </p:cNvSpPr>
            <p:nvPr/>
          </p:nvSpPr>
          <p:spPr bwMode="auto">
            <a:xfrm>
              <a:off x="2555" y="3456"/>
              <a:ext cx="444" cy="4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algn="ctr"/>
              <a:r>
                <a:rPr lang="ru-RU" sz="4400" b="1" dirty="0">
                  <a:solidFill>
                    <a:schemeClr val="bg1"/>
                  </a:solidFill>
                  <a:latin typeface="Arial Black" pitchFamily="34" charset="0"/>
                  <a:ea typeface="Meiryo UI" pitchFamily="34" charset="-128"/>
                  <a:cs typeface="Meiryo UI" pitchFamily="34" charset="-128"/>
                </a:rPr>
                <a:t>2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372225" y="1739901"/>
            <a:ext cx="2568575" cy="3695700"/>
            <a:chOff x="3738" y="1511"/>
            <a:chExt cx="1414" cy="1945"/>
          </a:xfrm>
        </p:grpSpPr>
        <p:pic>
          <p:nvPicPr>
            <p:cNvPr id="9223" name="Picture 7" descr="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8" y="1511"/>
              <a:ext cx="1414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Oval 16"/>
            <p:cNvSpPr>
              <a:spLocks noChangeArrowheads="1"/>
            </p:cNvSpPr>
            <p:nvPr/>
          </p:nvSpPr>
          <p:spPr bwMode="auto">
            <a:xfrm>
              <a:off x="4471" y="3031"/>
              <a:ext cx="411" cy="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algn="ctr"/>
              <a:r>
                <a:rPr lang="ru-RU" sz="4400" b="1" dirty="0">
                  <a:solidFill>
                    <a:schemeClr val="bg1"/>
                  </a:solidFill>
                  <a:latin typeface="Arial Black" pitchFamily="34" charset="0"/>
                  <a:ea typeface="Meiryo UI" pitchFamily="34" charset="-128"/>
                  <a:cs typeface="Meiryo UI" pitchFamily="34" charset="-128"/>
                </a:rPr>
                <a:t>3</a:t>
              </a:r>
            </a:p>
          </p:txBody>
        </p:sp>
      </p:grpSp>
      <p:sp>
        <p:nvSpPr>
          <p:cNvPr id="5" name="Управляющая кнопка: возврат 4">
            <a:hlinkClick r:id="rId5" action="ppaction://hlinksldjump" highlightClick="1"/>
          </p:cNvPr>
          <p:cNvSpPr/>
          <p:nvPr/>
        </p:nvSpPr>
        <p:spPr>
          <a:xfrm>
            <a:off x="7703743" y="6211888"/>
            <a:ext cx="1237058" cy="465137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2" y="274638"/>
            <a:ext cx="7923213" cy="11430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sz="3200" dirty="0" smtClean="0">
                <a:solidFill>
                  <a:schemeClr val="bg2"/>
                </a:solidFill>
                <a:latin typeface="Arial Black" pitchFamily="34" charset="0"/>
              </a:rPr>
              <a:t>Який знак відноситься до попереджувальних знаків? </a:t>
            </a:r>
            <a:endParaRPr lang="ru-RU" sz="3600" b="1" dirty="0" smtClean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764" y="2420938"/>
            <a:ext cx="29161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4367211" y="5148262"/>
            <a:ext cx="900000" cy="9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ysClr val="windowText" lastClr="000000"/>
                </a:solidFill>
                <a:latin typeface="Arial Black" pitchFamily="34" charset="0"/>
              </a:rPr>
              <a:t>2</a:t>
            </a:r>
          </a:p>
        </p:txBody>
      </p:sp>
      <p:pic>
        <p:nvPicPr>
          <p:cNvPr id="14" name="Picture 15" descr="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8819" y="1417638"/>
            <a:ext cx="2350206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7170738" y="4656137"/>
            <a:ext cx="900000" cy="9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ysClr val="windowText" lastClr="000000"/>
                </a:solidFill>
                <a:latin typeface="Arial Black" pitchFamily="34" charset="0"/>
              </a:rPr>
              <a:t>3</a:t>
            </a:r>
          </a:p>
        </p:txBody>
      </p:sp>
      <p:pic>
        <p:nvPicPr>
          <p:cNvPr id="16" name="Picture 7" descr="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099" y="1816100"/>
            <a:ext cx="2643551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узел 6"/>
          <p:cNvSpPr/>
          <p:nvPr/>
        </p:nvSpPr>
        <p:spPr>
          <a:xfrm>
            <a:off x="1089025" y="4783138"/>
            <a:ext cx="900000" cy="9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ysClr val="windowText" lastClr="0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" name="Управляющая кнопка: возврат 1">
            <a:hlinkClick r:id="rId5" action="ppaction://hlinksldjump" highlightClick="1"/>
          </p:cNvPr>
          <p:cNvSpPr/>
          <p:nvPr/>
        </p:nvSpPr>
        <p:spPr>
          <a:xfrm>
            <a:off x="8070738" y="6223379"/>
            <a:ext cx="957375" cy="510796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4176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sz="3600" dirty="0" smtClean="0">
                <a:solidFill>
                  <a:schemeClr val="bg2"/>
                </a:solidFill>
                <a:latin typeface="Arial Black" pitchFamily="34" charset="0"/>
              </a:rPr>
              <a:t>Який знак вказує на пішохідний перехід?</a:t>
            </a:r>
            <a:endParaRPr lang="ru-RU" sz="3600" b="1" dirty="0" smtClean="0">
              <a:solidFill>
                <a:schemeClr val="bg2"/>
              </a:solidFill>
              <a:latin typeface="Arial Black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5593" y="1931988"/>
            <a:ext cx="2709864" cy="2209800"/>
            <a:chOff x="644" y="1865"/>
            <a:chExt cx="1459" cy="1172"/>
          </a:xfrm>
        </p:grpSpPr>
        <p:pic>
          <p:nvPicPr>
            <p:cNvPr id="13329" name="Picture 6" descr="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" y="1865"/>
              <a:ext cx="1056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3330" name="Oval 10"/>
            <p:cNvSpPr>
              <a:spLocks noChangeArrowheads="1"/>
            </p:cNvSpPr>
            <p:nvPr/>
          </p:nvSpPr>
          <p:spPr bwMode="auto">
            <a:xfrm>
              <a:off x="1700" y="2713"/>
              <a:ext cx="403" cy="3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algn="ctr"/>
              <a:r>
                <a:rPr lang="tt-RU" sz="2800" b="1" dirty="0">
                  <a:solidFill>
                    <a:schemeClr val="bg2"/>
                  </a:solidFill>
                  <a:latin typeface="Arial" charset="0"/>
                </a:rPr>
                <a:t>1</a:t>
              </a:r>
              <a:endParaRPr lang="ru-RU" sz="2800" b="1" dirty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09600" y="4495800"/>
            <a:ext cx="3045620" cy="1836738"/>
            <a:chOff x="1156" y="3089"/>
            <a:chExt cx="1621" cy="1056"/>
          </a:xfrm>
        </p:grpSpPr>
        <p:pic>
          <p:nvPicPr>
            <p:cNvPr id="13327" name="Picture 5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6" y="3089"/>
              <a:ext cx="121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3328" name="Oval 11"/>
            <p:cNvSpPr>
              <a:spLocks noChangeArrowheads="1"/>
            </p:cNvSpPr>
            <p:nvPr/>
          </p:nvSpPr>
          <p:spPr bwMode="auto">
            <a:xfrm>
              <a:off x="2374" y="3821"/>
              <a:ext cx="403" cy="3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algn="ctr"/>
              <a:r>
                <a:rPr lang="tt-RU" sz="2800" b="1">
                  <a:solidFill>
                    <a:schemeClr val="bg2"/>
                  </a:solidFill>
                  <a:latin typeface="Arial" charset="0"/>
                </a:rPr>
                <a:t>4</a:t>
              </a:r>
              <a:endParaRPr lang="ru-RU" sz="2800" b="1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396832" y="1931988"/>
            <a:ext cx="2289968" cy="2563812"/>
            <a:chOff x="4410" y="2027"/>
            <a:chExt cx="1263" cy="1392"/>
          </a:xfrm>
        </p:grpSpPr>
        <p:pic>
          <p:nvPicPr>
            <p:cNvPr id="13325" name="Picture 8" descr="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0" y="2027"/>
              <a:ext cx="1062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3326" name="Oval 12"/>
            <p:cNvSpPr>
              <a:spLocks noChangeArrowheads="1"/>
            </p:cNvSpPr>
            <p:nvPr/>
          </p:nvSpPr>
          <p:spPr bwMode="auto">
            <a:xfrm>
              <a:off x="5270" y="3095"/>
              <a:ext cx="403" cy="3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algn="ctr"/>
              <a:r>
                <a:rPr lang="tt-RU" sz="2800" b="1">
                  <a:solidFill>
                    <a:schemeClr val="bg2"/>
                  </a:solidFill>
                  <a:latin typeface="Arial" charset="0"/>
                </a:rPr>
                <a:t>3</a:t>
              </a:r>
              <a:endParaRPr lang="ru-RU" sz="2800" b="1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397250" y="1674812"/>
            <a:ext cx="2508250" cy="2466975"/>
            <a:chOff x="2374" y="1975"/>
            <a:chExt cx="1346" cy="1224"/>
          </a:xfrm>
        </p:grpSpPr>
        <p:pic>
          <p:nvPicPr>
            <p:cNvPr id="13323" name="Picture 7" descr="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4" y="1975"/>
              <a:ext cx="1062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3324" name="Oval 13"/>
            <p:cNvSpPr>
              <a:spLocks noChangeArrowheads="1"/>
            </p:cNvSpPr>
            <p:nvPr/>
          </p:nvSpPr>
          <p:spPr bwMode="auto">
            <a:xfrm>
              <a:off x="3317" y="2875"/>
              <a:ext cx="403" cy="3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algn="ctr"/>
              <a:r>
                <a:rPr lang="tt-RU" sz="2800" b="1">
                  <a:solidFill>
                    <a:schemeClr val="bg2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508500" y="4656138"/>
            <a:ext cx="2959101" cy="2063750"/>
            <a:chOff x="3317" y="3089"/>
            <a:chExt cx="1621" cy="1056"/>
          </a:xfrm>
        </p:grpSpPr>
        <p:pic>
          <p:nvPicPr>
            <p:cNvPr id="13321" name="Picture 9" descr="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17" y="3089"/>
              <a:ext cx="121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3322" name="Oval 14"/>
            <p:cNvSpPr>
              <a:spLocks noChangeArrowheads="1"/>
            </p:cNvSpPr>
            <p:nvPr/>
          </p:nvSpPr>
          <p:spPr bwMode="auto">
            <a:xfrm>
              <a:off x="4535" y="3821"/>
              <a:ext cx="403" cy="3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algn="ctr"/>
              <a:r>
                <a:rPr lang="tt-RU" sz="2800" b="1">
                  <a:solidFill>
                    <a:schemeClr val="bg2"/>
                  </a:solidFill>
                  <a:latin typeface="Arial" charset="0"/>
                </a:rPr>
                <a:t>5</a:t>
              </a:r>
              <a:endParaRPr lang="ru-RU" sz="2800" b="1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7" name="Управляющая кнопка: возврат 6">
            <a:hlinkClick r:id="rId8" action="ppaction://hlinksldjump" highlightClick="1"/>
          </p:cNvPr>
          <p:cNvSpPr/>
          <p:nvPr/>
        </p:nvSpPr>
        <p:spPr>
          <a:xfrm>
            <a:off x="7956113" y="6470650"/>
            <a:ext cx="1057712" cy="387350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5576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sz="3600" dirty="0" smtClean="0">
                <a:solidFill>
                  <a:schemeClr val="bg2"/>
                </a:solidFill>
                <a:latin typeface="Arial Black" pitchFamily="34" charset="0"/>
              </a:rPr>
              <a:t>Який звір не живе в царстві дорожніх знаків?</a:t>
            </a:r>
            <a:endParaRPr lang="ru-RU" sz="3600" dirty="0" smtClean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14339" name="Picture 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000" y="2114551"/>
            <a:ext cx="1968817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95" y="3104551"/>
            <a:ext cx="228375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912" y="1124551"/>
            <a:ext cx="228375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Oval 15"/>
          <p:cNvSpPr>
            <a:spLocks noChangeArrowheads="1"/>
          </p:cNvSpPr>
          <p:nvPr/>
        </p:nvSpPr>
        <p:spPr bwMode="auto">
          <a:xfrm>
            <a:off x="863599" y="5173663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4343" name="Oval 16"/>
          <p:cNvSpPr>
            <a:spLocks noChangeArrowheads="1"/>
          </p:cNvSpPr>
          <p:nvPr/>
        </p:nvSpPr>
        <p:spPr bwMode="auto">
          <a:xfrm>
            <a:off x="3287713" y="4364551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4345" name="Oval 18"/>
          <p:cNvSpPr>
            <a:spLocks noChangeArrowheads="1"/>
          </p:cNvSpPr>
          <p:nvPr/>
        </p:nvSpPr>
        <p:spPr bwMode="auto">
          <a:xfrm>
            <a:off x="7347313" y="3374551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ysClr val="windowText" lastClr="00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3" name="Управляющая кнопка: возврат 2">
            <a:hlinkClick r:id="rId5" action="ppaction://hlinksldjump" highlightClick="1"/>
          </p:cNvPr>
          <p:cNvSpPr/>
          <p:nvPr/>
        </p:nvSpPr>
        <p:spPr>
          <a:xfrm>
            <a:off x="7899400" y="6270625"/>
            <a:ext cx="957263" cy="361950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844912" y="3518551"/>
            <a:ext cx="1728000" cy="1692000"/>
          </a:xfrm>
          <a:prstGeom prst="ellipse">
            <a:avLst/>
          </a:prstGeom>
          <a:solidFill>
            <a:schemeClr val="tx1"/>
          </a:solidFill>
          <a:ln w="18415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5325200" y="5550625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uk-UA" sz="3200" b="1" dirty="0" smtClean="0">
                <a:solidFill>
                  <a:sysClr val="windowText" lastClr="000000"/>
                </a:solidFill>
                <a:latin typeface="Arial Black" pitchFamily="34" charset="0"/>
              </a:rPr>
              <a:t>3</a:t>
            </a:r>
            <a:endParaRPr lang="ru-RU" sz="3200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9460" name="Picture 4" descr="Картинки по запросу свинья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130799" y="3775350"/>
            <a:ext cx="1178401" cy="1178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5576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uk-UA" sz="3600" dirty="0" smtClean="0">
                <a:solidFill>
                  <a:sysClr val="windowText" lastClr="000000"/>
                </a:solidFill>
                <a:latin typeface="Arial Black" pitchFamily="34" charset="0"/>
              </a:rPr>
              <a:t>До якої групи </a:t>
            </a:r>
            <a:r>
              <a:rPr lang="uk-UA" sz="3600" dirty="0" smtClean="0">
                <a:solidFill>
                  <a:sysClr val="windowText" lastClr="000000"/>
                </a:solidFill>
                <a:latin typeface="Arial Black" pitchFamily="34" charset="0"/>
              </a:rPr>
              <a:t>відноситься </a:t>
            </a:r>
            <a:r>
              <a:rPr lang="uk-UA" sz="3600" dirty="0" smtClean="0">
                <a:solidFill>
                  <a:sysClr val="windowText" lastClr="000000"/>
                </a:solidFill>
                <a:latin typeface="Arial Black" pitchFamily="34" charset="0"/>
              </a:rPr>
              <a:t>і як правильно називається цей знак?</a:t>
            </a:r>
            <a:endParaRPr lang="ru-RU" sz="3600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899400" y="6270625"/>
            <a:ext cx="957263" cy="361950"/>
          </a:xfrm>
          <a:prstGeom prst="actionButtonRetur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3010" name="Picture 2" descr="6.3 &quot;Телефон для виклику аварійної служб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6612" y="2182917"/>
            <a:ext cx="2697887" cy="40877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2822</TotalTime>
  <Words>386</Words>
  <Application>Microsoft Office PowerPoint</Application>
  <PresentationFormat>Экран (4:3)</PresentationFormat>
  <Paragraphs>131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Техническая</vt:lpstr>
      <vt:lpstr>Слайд 1</vt:lpstr>
      <vt:lpstr>Слайд 2</vt:lpstr>
      <vt:lpstr>Слайд 3</vt:lpstr>
      <vt:lpstr>Слайд 4</vt:lpstr>
      <vt:lpstr>Який знак відноситься до заборонних знаків?</vt:lpstr>
      <vt:lpstr>Який знак відноситься до попереджувальних знаків? </vt:lpstr>
      <vt:lpstr>Який знак вказує на пішохідний перехід?</vt:lpstr>
      <vt:lpstr>Який звір не живе в царстві дорожніх знаків?</vt:lpstr>
      <vt:lpstr>До якої групи відноситься і як правильно називається цей знак?</vt:lpstr>
      <vt:lpstr>До якої групи відноситься і як правильно називається цей знак?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МИПК СНПО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Ира</cp:lastModifiedBy>
  <cp:revision>135</cp:revision>
  <dcterms:created xsi:type="dcterms:W3CDTF">2007-10-15T11:26:15Z</dcterms:created>
  <dcterms:modified xsi:type="dcterms:W3CDTF">2019-11-01T22:21:01Z</dcterms:modified>
</cp:coreProperties>
</file>