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8" r:id="rId3"/>
    <p:sldId id="271" r:id="rId4"/>
    <p:sldId id="270" r:id="rId5"/>
    <p:sldId id="272" r:id="rId6"/>
    <p:sldId id="273" r:id="rId7"/>
    <p:sldId id="257" r:id="rId8"/>
    <p:sldId id="274" r:id="rId9"/>
    <p:sldId id="275" r:id="rId10"/>
    <p:sldId id="276" r:id="rId11"/>
    <p:sldId id="277" r:id="rId12"/>
    <p:sldId id="278" r:id="rId13"/>
    <p:sldId id="256" r:id="rId14"/>
    <p:sldId id="258" r:id="rId15"/>
    <p:sldId id="259" r:id="rId16"/>
    <p:sldId id="260" r:id="rId17"/>
    <p:sldId id="280" r:id="rId18"/>
    <p:sldId id="281" r:id="rId19"/>
    <p:sldId id="282" r:id="rId20"/>
    <p:sldId id="285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212"/>
    <a:srgbClr val="3F17E9"/>
    <a:srgbClr val="5ED01E"/>
    <a:srgbClr val="FFFA0A"/>
    <a:srgbClr val="1D8B1D"/>
    <a:srgbClr val="554E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AMA%20IRA\&#1048;&#1088;&#1072;\&#1052;&#1086;&#1080;%20&#1087;&#1088;&#1077;&#1079;&#1077;&#1085;&#1090;&#1072;&#1094;&#1080;&#1080;\&#1042;&#1080;&#1076;&#1099;%20&#1090;&#1088;&#1072;&#1085;&#1089;&#1087;&#1086;&#1088;&#1090;&#1085;&#1099;&#1093;%20&#1089;&#1088;&#1077;&#1076;&#1089;&#1090;&#1074;\na_svetofore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484"/>
            <a:ext cx="9144000" cy="687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na_svetofo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памятка юного пешехода 003"/>
          <p:cNvPicPr>
            <a:picLocks noChangeAspect="1" noChangeArrowheads="1"/>
          </p:cNvPicPr>
          <p:nvPr/>
        </p:nvPicPr>
        <p:blipFill>
          <a:blip r:embed="rId2"/>
          <a:srcRect t="12507" r="2558" b="47470"/>
          <a:stretch>
            <a:fillRect/>
          </a:stretch>
        </p:blipFill>
        <p:spPr bwMode="auto">
          <a:xfrm>
            <a:off x="0" y="2214530"/>
            <a:ext cx="77867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памятка юного пешехода 002"/>
          <p:cNvPicPr>
            <a:picLocks noChangeAspect="1" noChangeArrowheads="1"/>
          </p:cNvPicPr>
          <p:nvPr/>
        </p:nvPicPr>
        <p:blipFill>
          <a:blip r:embed="rId3"/>
          <a:srcRect r="1592" b="89506"/>
          <a:stretch>
            <a:fillRect/>
          </a:stretch>
        </p:blipFill>
        <p:spPr bwMode="auto">
          <a:xfrm>
            <a:off x="142844" y="142852"/>
            <a:ext cx="88583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44" y="857232"/>
            <a:ext cx="8858312" cy="1446550"/>
          </a:xfrm>
          <a:prstGeom prst="rect">
            <a:avLst/>
          </a:prstGeom>
          <a:solidFill>
            <a:srgbClr val="3F17E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228600" algn="ctr">
              <a:tabLst>
                <a:tab pos="228600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запрещающие </a:t>
            </a:r>
            <a:r>
              <a:rPr lang="ru-RU" sz="2800" b="1" dirty="0" smtClean="0">
                <a:latin typeface="Arial Black" pitchFamily="34" charset="0"/>
              </a:rPr>
              <a:t>–</a:t>
            </a:r>
            <a:r>
              <a:rPr lang="ru-RU" sz="2800" b="1" dirty="0" smtClean="0"/>
              <a:t> </a:t>
            </a:r>
          </a:p>
          <a:p>
            <a:pPr indent="228600" algn="ctr">
              <a:tabLst>
                <a:tab pos="228600" algn="l"/>
              </a:tabLst>
            </a:pPr>
            <a:r>
              <a:rPr lang="ru-RU" sz="2800" b="1" dirty="0" smtClean="0">
                <a:latin typeface="Arial Black" pitchFamily="34" charset="0"/>
              </a:rPr>
              <a:t>они запрещают движение для тех, кто на них нарисован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t="3881" r="83127" b="70118"/>
          <a:stretch>
            <a:fillRect/>
          </a:stretch>
        </p:blipFill>
        <p:spPr bwMode="auto">
          <a:xfrm>
            <a:off x="7786710" y="2357430"/>
            <a:ext cx="1322446" cy="22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20417" t="37772" r="64066" b="34615"/>
          <a:stretch>
            <a:fillRect/>
          </a:stretch>
        </p:blipFill>
        <p:spPr bwMode="auto">
          <a:xfrm>
            <a:off x="7786679" y="4572008"/>
            <a:ext cx="1346639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мятка юного пешехода 002"/>
          <p:cNvPicPr>
            <a:picLocks noChangeAspect="1" noChangeArrowheads="1"/>
          </p:cNvPicPr>
          <p:nvPr/>
        </p:nvPicPr>
        <p:blipFill>
          <a:blip r:embed="rId2"/>
          <a:srcRect r="1592" b="89506"/>
          <a:stretch>
            <a:fillRect/>
          </a:stretch>
        </p:blipFill>
        <p:spPr bwMode="auto">
          <a:xfrm>
            <a:off x="142844" y="142852"/>
            <a:ext cx="88583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44" y="857232"/>
            <a:ext cx="8858312" cy="1446550"/>
          </a:xfrm>
          <a:prstGeom prst="rect">
            <a:avLst/>
          </a:prstGeom>
          <a:solidFill>
            <a:srgbClr val="3F17E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228600" algn="ctr">
              <a:tabLst>
                <a:tab pos="228600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предписывающие</a:t>
            </a:r>
            <a:r>
              <a:rPr lang="ru-RU" sz="3200" b="1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– они </a:t>
            </a:r>
          </a:p>
          <a:p>
            <a:pPr indent="228600" algn="ctr">
              <a:tabLst>
                <a:tab pos="228600" algn="l"/>
              </a:tabLst>
            </a:pPr>
            <a:r>
              <a:rPr lang="ru-RU" sz="2800" b="1" dirty="0" smtClean="0">
                <a:latin typeface="Arial Black" pitchFamily="34" charset="0"/>
              </a:rPr>
              <a:t>разрешают движение для тех, </a:t>
            </a:r>
          </a:p>
          <a:p>
            <a:pPr indent="228600" algn="ctr">
              <a:tabLst>
                <a:tab pos="228600" algn="l"/>
              </a:tabLst>
            </a:pPr>
            <a:r>
              <a:rPr lang="ru-RU" sz="2800" b="1" dirty="0" smtClean="0">
                <a:latin typeface="Arial Black" pitchFamily="34" charset="0"/>
              </a:rPr>
              <a:t>кто на них нарисован</a:t>
            </a:r>
            <a:endParaRPr lang="ru-RU" sz="2400" b="1" dirty="0" smtClean="0">
              <a:latin typeface="Arial Black" pitchFamily="34" charset="0"/>
            </a:endParaRPr>
          </a:p>
        </p:txBody>
      </p:sp>
      <p:pic>
        <p:nvPicPr>
          <p:cNvPr id="7" name="Picture 4" descr="памятка юного пешехода 003"/>
          <p:cNvPicPr>
            <a:picLocks noChangeAspect="1" noChangeArrowheads="1"/>
          </p:cNvPicPr>
          <p:nvPr/>
        </p:nvPicPr>
        <p:blipFill>
          <a:blip r:embed="rId3"/>
          <a:srcRect t="51279" r="-99"/>
          <a:stretch>
            <a:fillRect/>
          </a:stretch>
        </p:blipFill>
        <p:spPr bwMode="auto">
          <a:xfrm>
            <a:off x="0" y="2285992"/>
            <a:ext cx="9117951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мятка юного пешехода 002"/>
          <p:cNvPicPr>
            <a:picLocks noChangeAspect="1" noChangeArrowheads="1"/>
          </p:cNvPicPr>
          <p:nvPr/>
        </p:nvPicPr>
        <p:blipFill>
          <a:blip r:embed="rId2"/>
          <a:srcRect r="1592" b="89506"/>
          <a:stretch>
            <a:fillRect/>
          </a:stretch>
        </p:blipFill>
        <p:spPr bwMode="auto">
          <a:xfrm>
            <a:off x="142844" y="-36000"/>
            <a:ext cx="88583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44" y="648000"/>
            <a:ext cx="8858312" cy="1015663"/>
          </a:xfrm>
          <a:prstGeom prst="rect">
            <a:avLst/>
          </a:prstGeom>
          <a:solidFill>
            <a:srgbClr val="3F17E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228600" algn="ctr">
              <a:tabLst>
                <a:tab pos="228600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указательные</a:t>
            </a:r>
            <a:r>
              <a:rPr lang="ru-RU" sz="2400" b="1" dirty="0" smtClean="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– они подсказывают, где находится то, что вам нужно</a:t>
            </a:r>
            <a:endParaRPr lang="ru-RU" sz="2000" b="1" dirty="0" smtClean="0">
              <a:latin typeface="Arial Black" pitchFamily="34" charset="0"/>
            </a:endParaRPr>
          </a:p>
        </p:txBody>
      </p:sp>
      <p:pic>
        <p:nvPicPr>
          <p:cNvPr id="5" name="Picture 4" descr="памятка юного пешехода 004"/>
          <p:cNvPicPr>
            <a:picLocks noChangeAspect="1" noChangeArrowheads="1"/>
          </p:cNvPicPr>
          <p:nvPr/>
        </p:nvPicPr>
        <p:blipFill>
          <a:blip r:embed="rId3"/>
          <a:srcRect r="786" b="12081"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852"/>
            <a:ext cx="8858312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chemeClr val="folHlink"/>
                </a:solidFill>
                <a:latin typeface="Arial Black" pitchFamily="34" charset="0"/>
                <a:cs typeface="Arial" pitchFamily="34" charset="0"/>
              </a:rPr>
              <a:t>ФИЗКУЛЬТМИНУТКА</a:t>
            </a:r>
            <a:endParaRPr lang="ru-RU" sz="2800" dirty="0">
              <a:solidFill>
                <a:schemeClr val="folHlin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0833" r="3125" b="11111"/>
          <a:stretch>
            <a:fillRect/>
          </a:stretch>
        </p:blipFill>
        <p:spPr bwMode="auto">
          <a:xfrm>
            <a:off x="108000" y="1440000"/>
            <a:ext cx="88583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95410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chemeClr val="folHlink"/>
                </a:solidFill>
                <a:latin typeface="Arial Black" pitchFamily="34" charset="0"/>
                <a:cs typeface="Arial" pitchFamily="34" charset="0"/>
              </a:rPr>
              <a:t>Давайте поближе познакомимся с некоторыми дорожными знаками:</a:t>
            </a:r>
            <a:endParaRPr lang="ru-RU" sz="2800" dirty="0">
              <a:solidFill>
                <a:schemeClr val="folHlin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baby.ru/storage/c/3/0/a/1562684.59018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1214446" cy="1080000"/>
          </a:xfrm>
          <a:prstGeom prst="rect">
            <a:avLst/>
          </a:prstGeom>
          <a:noFill/>
          <a:ln w="31750" cmpd="thickThin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http://www.baby.ru/storage/c/3/0/a/1562684.59019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1223969" cy="1080000"/>
          </a:xfrm>
          <a:prstGeom prst="rect">
            <a:avLst/>
          </a:prstGeom>
          <a:noFill/>
          <a:ln w="31750" cmpd="thickThin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http://www.baby.ru/storage/c/3/0/a/1562684.590192.jpeg"/>
          <p:cNvPicPr/>
          <p:nvPr/>
        </p:nvPicPr>
        <p:blipFill>
          <a:blip r:embed="rId4"/>
          <a:srcRect t="9851" b="14151"/>
          <a:stretch>
            <a:fillRect/>
          </a:stretch>
        </p:blipFill>
        <p:spPr bwMode="auto">
          <a:xfrm>
            <a:off x="7572396" y="2643182"/>
            <a:ext cx="1214441" cy="1080000"/>
          </a:xfrm>
          <a:prstGeom prst="rect">
            <a:avLst/>
          </a:prstGeom>
          <a:noFill/>
          <a:ln w="31750" cmpd="thickThin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1357298"/>
            <a:ext cx="3643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Если видишь этот знак,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Знай, что он не просто так.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Чтобы не было проблем,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Уступи дорогу всем.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500570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Этот знак ну очень строгий,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Коль стоит он на дороге.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Говорит он нам: «Друзья,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Ездить здесь совсем нельзя!»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135729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Знак водителей стращает,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Въезд машинам запрещает!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пытайтесь сгоряча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Ехать мимо кирпича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www.baby.ru/storage/c/3/0/a/1562684.590215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357562"/>
            <a:ext cx="1209679" cy="1080000"/>
          </a:xfrm>
          <a:prstGeom prst="rect">
            <a:avLst/>
          </a:prstGeom>
          <a:noFill/>
          <a:ln w="31750" cmpd="thickThin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643570" y="6000768"/>
            <a:ext cx="266611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«Обгон запрещен»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357818" y="4500570"/>
            <a:ext cx="3571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 любителей обгона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Объявляет вне закона.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этом месте, сразу ясно,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Обгонять других опасно!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2786058"/>
            <a:ext cx="270458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«Въезд запрещен»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338746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«Движение запрещено»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2786058"/>
            <a:ext cx="232627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«Уступи дорогу»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10" grpId="0" animBg="1"/>
      <p:bldP spid="12289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6746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>
              <a:tabLst>
                <a:tab pos="228600" algn="l"/>
              </a:tabLst>
            </a:pPr>
            <a:endParaRPr lang="ru-RU" b="1" dirty="0" smtClean="0"/>
          </a:p>
          <a:p>
            <a:pPr indent="228600" algn="ctr" eaLnBrk="0" hangingPunct="0">
              <a:tabLst>
                <a:tab pos="228600" algn="l"/>
              </a:tabLst>
            </a:pPr>
            <a:endParaRPr lang="ru-RU" b="1" dirty="0">
              <a:latin typeface="Arial" charset="0"/>
            </a:endParaRPr>
          </a:p>
        </p:txBody>
      </p:sp>
      <p:pic>
        <p:nvPicPr>
          <p:cNvPr id="3" name="Рисунок 2" descr="Стихи о дорожных знаках. Дорожный знак. Главная дорога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223970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Стихи о дорожных знаках. Дорожный знак. Место для разворот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21" y="214290"/>
            <a:ext cx="1228732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Стихи о дорожных знаках. Дорожный знак. Поворот запрещен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22" y="214290"/>
            <a:ext cx="2000264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Рисунок 6" descr="Стихи о дорожных знаках. Дорожный знак. Опасный поворот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214290"/>
            <a:ext cx="2000264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500174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Вот он знак, каких немного: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главная дорога!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Если едешь ты по ней,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Всех становишься главней,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тебе, как будто Богу,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Уступают все дорогу!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00570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этом месте круглый год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Совершают разворот!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656000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Эти знаки на пути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 за что не пропусти.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Есть у них одна забота –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Запрещать нам повороты.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4876" y="3852000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Этот знак тревогу бьет –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Вот опасный поворот!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Ехать здесь, конечно, можно,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Только очень осторожно –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Никого не обгонять,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Пассажиров не менять.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5940000"/>
            <a:ext cx="299473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"Опасный поворот"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643314"/>
            <a:ext cx="271099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"Главная дорога"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500702"/>
            <a:ext cx="350288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"Место для разворота"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3204000"/>
            <a:ext cx="321754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"Поворот запрещен»</a:t>
            </a:r>
            <a:endParaRPr lang="ru-RU" sz="2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о дорожных знаках. Дорожный знак. Движение без остановки &#10;запрещено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1214446" cy="1080000"/>
          </a:xfrm>
          <a:prstGeom prst="rect">
            <a:avLst/>
          </a:prstGeom>
          <a:noFill/>
          <a:ln w="3810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Рисунок 2" descr="Стихи о дорожных знаках. Дорожный знак. Остановка запрещен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4" y="214290"/>
            <a:ext cx="1143008" cy="1080000"/>
          </a:xfrm>
          <a:prstGeom prst="rect">
            <a:avLst/>
          </a:prstGeom>
          <a:noFill/>
          <a:ln w="3810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Стихи о дорожных знаках. Дорожный знак. Стоянка запрещена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14290"/>
            <a:ext cx="1143008" cy="1080000"/>
          </a:xfrm>
          <a:prstGeom prst="rect">
            <a:avLst/>
          </a:prstGeom>
          <a:noFill/>
          <a:ln w="3810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Стихи о дорожных знаках. Дорожный знак. Подача звукового сигнала &#10;запрещена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3675" y="214290"/>
            <a:ext cx="1214446" cy="1080000"/>
          </a:xfrm>
          <a:prstGeom prst="rect">
            <a:avLst/>
          </a:prstGeom>
          <a:noFill/>
          <a:ln w="38100" cmpd="dbl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3929066"/>
            <a:ext cx="4000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Эй, водитель, не гуди,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Шумом спящих не буди.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пугай гудком прохожих,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Ведь и сам оглохнешь тоже.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572140"/>
            <a:ext cx="42862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"Подача звукового сигнала 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запрещена"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1500174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Здесь машину не грузи,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паркуй, не тормози.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Этот знак всем говорит: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"Тот не прав, кто здесь стоит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00" y="3286124"/>
            <a:ext cx="3778599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"Остановка запрещена"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929066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Тормозить здесь можно смело,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 нельзя стоять без дела.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Пассажиров ты сажай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скорее уезжай!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00" y="5715016"/>
            <a:ext cx="342433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"Стоянка запрещена"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500174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Ты, шофер, не торопись,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Видишь знак, остановись!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Прежде чем продолжить путь,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Осмотреться не забудь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143248"/>
            <a:ext cx="4084773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"Движение без остановки </a:t>
            </a: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запрещено"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о дорожных знаках. Дорожный знак. Пешеходный переход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152000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Рисунок 2" descr="Стихи о дорожных знаках. Дорожный знак. Подземный пешеходный &#10;переход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855" y="214290"/>
            <a:ext cx="1152000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Стихи о дорожных знаках. Дорожный знак. Место остановки автобуса, &#10;троллейбуса, трамвая и такси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000" y="214290"/>
            <a:ext cx="2446314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Стихи о дорожных знаках. Дорожный знак. Дети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7428" y="214290"/>
            <a:ext cx="1152000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1500174"/>
            <a:ext cx="4214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Посреди дороги дети,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Мы всегда за них в ответе.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Чтоб не плакал их родитель,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Будь внимательней, водитель!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351" y="3071810"/>
            <a:ext cx="104387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"Дети"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786190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этом месте пешеход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Терпеливо транспорт ждет.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 пешком устал шагать,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Хочет пассажиром стать.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3471" y="5400000"/>
            <a:ext cx="364332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"Место остановки автобуса, троллейбуса, трамвая и такси"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09" y="3786190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Знает каждый пешеход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 подземный этот ход.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Город он не украшает,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 машинам не мешает!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460" y="5544000"/>
            <a:ext cx="367761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"Подземный пешеходный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переход"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500174"/>
            <a:ext cx="3500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Здесь наземный переход,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Ходит целый день народ.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Ты, водитель, не грусти,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Пешехода пропусти!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705" y="3071810"/>
            <a:ext cx="328647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"Пешеходный переход"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о дорожных знаках. Дорожный знак. Железнодорожный переезд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86016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" name="Рисунок 2" descr="Стихи о дорожных знаках. Дорожный знак. Скользкая дорог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4248" y="214290"/>
            <a:ext cx="1188000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Стихи о дорожных знаках. Дорожный знак. Дорожные работы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4760" y="214290"/>
            <a:ext cx="1188000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Стихи о дорожных знаках. Дорожный знак. Падение камней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4290"/>
            <a:ext cx="1188000" cy="1080000"/>
          </a:xfrm>
          <a:prstGeom prst="rect">
            <a:avLst/>
          </a:prstGeom>
          <a:noFill/>
          <a:ln w="31750" cmpd="dbl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714488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один здесь знак, а много: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Здесь железная дорога!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Рельсы, шпалы и пути –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 электричкой не шути.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286124"/>
            <a:ext cx="30003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"Железнодорожный 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переезд":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214818"/>
            <a:ext cx="3500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Говорит знак этот строго: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"Очень скользкая дорога.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Ты с дорогой не шути,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Руль напрасно не крути!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152" y="5715016"/>
            <a:ext cx="276870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"Скользкая дорога"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714488"/>
            <a:ext cx="4214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Знак "дорожные работы".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Чинит здесь дорогу кто-то.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Скорость сбавить нужно будет,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Там ведь на дороге люди.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2992" y="3420000"/>
            <a:ext cx="283282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"Дорожные работы"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214818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Вот дорога, ты на ней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Попадешь под град камней.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Здесь обвал всегда возможен,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Будь предельно осторожен!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76019" y="5715016"/>
            <a:ext cx="26068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"Падение камней"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baby.ru/storage/c/3/0/a/1562684.59018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290"/>
            <a:ext cx="12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aby.ru/storage/c/3/0/a/1562684.59020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126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870" y="142852"/>
            <a:ext cx="12699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6808" y="142852"/>
            <a:ext cx="1260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14282" y="1643050"/>
            <a:ext cx="4286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Если нужно вам лечиться,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Знак подскажет, где больница.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Сто серьезных докторов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Там вам скажут: "Будь здоров!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8472" y="3286124"/>
            <a:ext cx="169790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"Больница"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3857628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Коли вам нужна еда,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То пожалуйте сюда.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Эй, шофер, внимание!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Скоро пункт питания!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8060" y="5572140"/>
            <a:ext cx="232146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"Пункт питания"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1643050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 доедешь без бензина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кафе и магазина.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Этот знак вам скажет звонко: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"Рядышком бензоколонка!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51829" y="3286124"/>
            <a:ext cx="382668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"Автозаправочная станция"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3857628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Футбол – хорошая игра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Пусть каждый тренируется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стадионах, во дворах,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 только не на улицах.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55631" y="5572140"/>
            <a:ext cx="207620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«Жилая зона»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14316" y="3071810"/>
            <a:ext cx="8429684" cy="2000264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D8B1D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дорожные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D8B1D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знаки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D8B1D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929058" y="1785926"/>
            <a:ext cx="485775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Знаки дорожные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Запомнить всем положено,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из них что говорит: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направо поворот,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здесь совсем наоборот.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машины не спешили,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Шел спокойно пешеход.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Будьте очень осторожны,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Уважайте каждый знак,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без знаков на дороге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не обойтись никак.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r="14035"/>
          <a:stretch>
            <a:fillRect/>
          </a:stretch>
        </p:blipFill>
        <p:spPr bwMode="auto">
          <a:xfrm>
            <a:off x="0" y="0"/>
            <a:ext cx="378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79075" y="285728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ДОРОЖНЫЕ ЗНАКИ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 descr="C06-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4838700"/>
            <a:ext cx="15621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4" name="Picture 6" descr="C41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714488"/>
            <a:ext cx="1485900" cy="168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5" name="Picture 7" descr="C41-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71480"/>
            <a:ext cx="9906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-72000" y="5357826"/>
            <a:ext cx="80345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1409700" algn="l"/>
              </a:tabLst>
            </a:pPr>
            <a:r>
              <a:rPr lang="ru-RU" sz="32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Удачи Вам, юные пешеходы!</a:t>
            </a:r>
            <a:endParaRPr lang="ru-RU" sz="32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tabLst>
                <a:tab pos="1409700" algn="l"/>
              </a:tabLst>
            </a:pPr>
            <a:r>
              <a:rPr lang="ru-RU" sz="3200" b="1" i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Безопасных Вам дорог!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3116"/>
            <a:ext cx="5262828" cy="3609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88900" cmpd="tri">
            <a:solidFill>
              <a:srgbClr val="1D8B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980000"/>
            <a:ext cx="35004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начала вас проверю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игру для вас затею.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задам сейчас вопросы,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Отвечать на них не просто.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141" y="21429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какие части делится дорога?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965" y="214290"/>
            <a:ext cx="397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чего предназначается проезжая часть?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71" y="4286256"/>
            <a:ext cx="383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чего нужен тротуар?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86" y="1081074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28596" y="321468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 - дорога;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Б - проезжая часть;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 - тротуар или обочина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b="16250"/>
          <a:stretch>
            <a:fillRect/>
          </a:stretch>
        </p:blipFill>
        <p:spPr bwMode="auto">
          <a:xfrm>
            <a:off x="4643438" y="3500438"/>
            <a:ext cx="435025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b="25329"/>
          <a:stretch>
            <a:fillRect/>
          </a:stretch>
        </p:blipFill>
        <p:spPr bwMode="auto">
          <a:xfrm>
            <a:off x="5000628" y="1071546"/>
            <a:ext cx="3786198" cy="216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860" y="4714884"/>
            <a:ext cx="3786214" cy="203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1714488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Назовите цвета транспортного светофора.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257174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Назовите цвета пешеходного светофора.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22" y="1428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помогает регулировать движение на улицах города?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28575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1250" t="-3279"/>
          <a:stretch>
            <a:fillRect/>
          </a:stretch>
        </p:blipFill>
        <p:spPr bwMode="auto">
          <a:xfrm>
            <a:off x="7500958" y="1357298"/>
            <a:ext cx="14353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t="25332"/>
          <a:stretch>
            <a:fillRect/>
          </a:stretch>
        </p:blipFill>
        <p:spPr bwMode="auto">
          <a:xfrm>
            <a:off x="5143504" y="3429000"/>
            <a:ext cx="206103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 l="41562" t="3125" r="19062"/>
          <a:stretch>
            <a:fillRect/>
          </a:stretch>
        </p:blipFill>
        <p:spPr bwMode="auto">
          <a:xfrm>
            <a:off x="3286116" y="3429000"/>
            <a:ext cx="14410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584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ru-RU" sz="3200" b="1" dirty="0" smtClean="0">
                <a:solidFill>
                  <a:schemeClr val="folHlink"/>
                </a:solidFill>
              </a:rPr>
              <a:t>СИГНАЛЫ СВЕТОФОРА</a:t>
            </a:r>
            <a:endParaRPr lang="ru-RU" sz="3200" dirty="0">
              <a:solidFill>
                <a:schemeClr val="folHlin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57298"/>
            <a:ext cx="2214578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1428736"/>
            <a:ext cx="471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800" b="1" dirty="0" smtClean="0">
                <a:solidFill>
                  <a:srgbClr val="1D8B1D"/>
                </a:solidFill>
                <a:latin typeface="Arial Black" pitchFamily="34" charset="0"/>
                <a:cs typeface="Arial" pitchFamily="34" charset="0"/>
              </a:rPr>
              <a:t>ЗЕЛЕНЫЙ</a:t>
            </a:r>
            <a:r>
              <a:rPr lang="ru-RU" sz="2800" b="1" dirty="0" smtClean="0">
                <a:solidFill>
                  <a:srgbClr val="1D8B1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сигнал – </a:t>
            </a:r>
          </a:p>
          <a:p>
            <a:pPr indent="457200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разрешает движение;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2000" y="3708000"/>
            <a:ext cx="564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1D8B1D"/>
                </a:solidFill>
                <a:latin typeface="Arial Black" pitchFamily="34" charset="0"/>
                <a:cs typeface="Arial" pitchFamily="34" charset="0"/>
              </a:rPr>
              <a:t>ЗЕЛЕНЫЙ</a:t>
            </a:r>
            <a:r>
              <a:rPr lang="ru-RU" sz="2800" b="1" i="1" dirty="0" smtClean="0">
                <a:solidFill>
                  <a:srgbClr val="1D8B1D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1D8B1D"/>
                </a:solidFill>
                <a:latin typeface="Arial Black" pitchFamily="34" charset="0"/>
                <a:cs typeface="Arial" pitchFamily="34" charset="0"/>
              </a:rPr>
              <a:t>МИГАЮЩИЙ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сигнал – разрешает движение и информирует, что время его действия истекает и вскоре будет включен запрещающий сигнал;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t="1666" r="30000"/>
          <a:stretch>
            <a:fillRect/>
          </a:stretch>
        </p:blipFill>
        <p:spPr bwMode="auto">
          <a:xfrm>
            <a:off x="216001" y="2357430"/>
            <a:ext cx="3114297" cy="417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42844" y="4788000"/>
            <a:ext cx="4500594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  <a:cs typeface="Arial" pitchFamily="34" charset="0"/>
              </a:rPr>
              <a:t>КРАСНЫЙ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сигнал – запрещает движение.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878687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ru-RU" sz="2600" b="1" dirty="0" smtClean="0">
                <a:solidFill>
                  <a:srgbClr val="FFFA0A"/>
                </a:solidFill>
                <a:latin typeface="Arial Black" pitchFamily="34" charset="0"/>
                <a:cs typeface="Arial" pitchFamily="34" charset="0"/>
              </a:rPr>
              <a:t>ЖЕЛТЫЙ</a:t>
            </a:r>
            <a:r>
              <a:rPr lang="ru-RU" sz="2600" b="1" i="1" dirty="0" smtClean="0">
                <a:solidFill>
                  <a:srgbClr val="FFFA0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сигнал – запрещает движение и предупреждает о предстоящей смене сигналов;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512000"/>
            <a:ext cx="5786446" cy="249299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57200"/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ЖЕЛТЫЙ МИГАЮЩИЙ</a:t>
            </a:r>
            <a:r>
              <a:rPr lang="ru-RU" sz="2600" b="1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indent="457200"/>
            <a:r>
              <a:rPr lang="ru-R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сигнал – разрешает движение и информирует о наличии нерегулируемого перекрестка или пешеходного перекрестка, предупреждает об опасности;</a:t>
            </a:r>
            <a:endParaRPr lang="ru-RU" sz="2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538003" cy="21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 l="19117" t="704" r="10294" b="39437"/>
          <a:stretch>
            <a:fillRect/>
          </a:stretch>
        </p:blipFill>
        <p:spPr bwMode="auto">
          <a:xfrm>
            <a:off x="5286380" y="4212000"/>
            <a:ext cx="2364921" cy="21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2857496"/>
            <a:ext cx="4357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tabLst>
                <a:tab pos="228600" algn="l"/>
              </a:tabLs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Чтобы пешеходы могли заранее видеть опасные места и лучше соблюдать правила, на дорогах и улицах устанавливаются: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70788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/>
            <a:r>
              <a:rPr lang="ru-RU" sz="4000" b="1" dirty="0" smtClean="0">
                <a:solidFill>
                  <a:schemeClr val="folHlink"/>
                </a:solidFill>
                <a:latin typeface="Arial Black" pitchFamily="34" charset="0"/>
                <a:cs typeface="Arial" pitchFamily="34" charset="0"/>
              </a:rPr>
              <a:t>ДОРОЖНЫЕ ЗНАКИ</a:t>
            </a:r>
            <a:endParaRPr lang="ru-RU" sz="4000" dirty="0">
              <a:solidFill>
                <a:schemeClr val="folHlin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071678"/>
            <a:ext cx="450059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Picture 6" descr="2_6_3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928670"/>
            <a:ext cx="1143529" cy="1080000"/>
          </a:xfrm>
          <a:prstGeom prst="rect">
            <a:avLst/>
          </a:prstGeom>
          <a:noFill/>
        </p:spPr>
      </p:pic>
      <p:pic>
        <p:nvPicPr>
          <p:cNvPr id="7" name="Picture 8" descr="1_8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786322"/>
            <a:ext cx="868964" cy="1260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542926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50017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5286388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857892"/>
            <a:ext cx="1246152" cy="82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1142984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амятка юного пешехода 002"/>
          <p:cNvPicPr>
            <a:picLocks noChangeAspect="1" noChangeArrowheads="1"/>
          </p:cNvPicPr>
          <p:nvPr/>
        </p:nvPicPr>
        <p:blipFill>
          <a:blip r:embed="rId2"/>
          <a:srcRect r="1592" b="89506"/>
          <a:stretch>
            <a:fillRect/>
          </a:stretch>
        </p:blipFill>
        <p:spPr bwMode="auto">
          <a:xfrm>
            <a:off x="142844" y="142852"/>
            <a:ext cx="88583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2910" y="857232"/>
            <a:ext cx="7777162" cy="954107"/>
          </a:xfrm>
          <a:prstGeom prst="rect">
            <a:avLst/>
          </a:prstGeom>
          <a:solidFill>
            <a:srgbClr val="3F17E9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228600" algn="ctr">
              <a:tabLst>
                <a:tab pos="228600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предупреждающие</a:t>
            </a: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latin typeface="Arial Black" pitchFamily="34" charset="0"/>
              </a:rPr>
              <a:t>–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indent="228600" algn="ctr">
              <a:tabLst>
                <a:tab pos="228600" algn="l"/>
              </a:tabLst>
            </a:pPr>
            <a:r>
              <a:rPr lang="ru-RU" sz="2400" b="1" dirty="0" smtClean="0">
                <a:latin typeface="Arial Black" pitchFamily="34" charset="0"/>
              </a:rPr>
              <a:t>они </a:t>
            </a:r>
            <a:r>
              <a:rPr lang="ru-RU" sz="2400" b="1" dirty="0">
                <a:latin typeface="Arial Black" pitchFamily="34" charset="0"/>
              </a:rPr>
              <a:t>предупреждают об </a:t>
            </a:r>
            <a:r>
              <a:rPr lang="ru-RU" sz="2400" b="1" dirty="0" smtClean="0">
                <a:latin typeface="Arial Black" pitchFamily="34" charset="0"/>
              </a:rPr>
              <a:t>опасности</a:t>
            </a:r>
            <a:endParaRPr lang="ru-RU" sz="2400" b="1" dirty="0"/>
          </a:p>
        </p:txBody>
      </p:sp>
      <p:pic>
        <p:nvPicPr>
          <p:cNvPr id="4" name="Picture 4" descr="памятка юного пешехода 002"/>
          <p:cNvPicPr>
            <a:picLocks noChangeAspect="1" noChangeArrowheads="1"/>
          </p:cNvPicPr>
          <p:nvPr/>
        </p:nvPicPr>
        <p:blipFill>
          <a:blip r:embed="rId2"/>
          <a:srcRect t="9722" r="-77"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590</TotalTime>
  <Words>502</Words>
  <PresentationFormat>Экран (4:3)</PresentationFormat>
  <Paragraphs>101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Ира</cp:lastModifiedBy>
  <cp:revision>61</cp:revision>
  <dcterms:modified xsi:type="dcterms:W3CDTF">2017-12-06T19:18:09Z</dcterms:modified>
</cp:coreProperties>
</file>