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66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ABC0-8FD1-4494-A506-4E978A1A447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385D-665B-4438-89CD-B3681405E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31DA-DC6F-4EFB-BB64-2BFE64F033E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00CB-51BE-459C-91C0-C3F0EFCC2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8387-63AD-4B65-935D-DD2861451890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360C-1FEB-4096-BCDF-33820B0C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5F87-1F23-469A-8980-024C5231F37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2F19-A4A4-40F0-861C-97AE96DD3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0EA9-2078-444E-993C-899E05C2FEF3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D514-585D-462D-BABD-53978DD93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921B-0A43-413D-B775-07059A73E004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0953-6BCD-43DF-B49E-58D0F224B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72392-7299-452A-B7E6-08E98B809B59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0EC2-B9B2-43DD-BDEF-1A76E3A4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F77F-079E-4EF0-9751-53EC7AA12EA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9C8CF-66F5-4C47-8125-99C3E8890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B1DC-0C90-4B27-8802-90AADC66A98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EBF0-A019-468C-90FC-A2C0104D8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9389-326C-49C2-B5A2-9CE484437D57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92A4-477A-41C4-AEB6-78B6DF232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5CE4-293B-4081-A69B-1B6AB4D4E13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7BC1-48FA-4237-BB83-096523CEE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A4E999-8317-4368-824D-39EF043BC427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99A77-C3FE-4D8E-8071-17089C834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o-kharkiv.org.ua/" TargetMode="External"/><Relationship Id="rId2" Type="http://schemas.openxmlformats.org/officeDocument/2006/relationships/hyperlink" Target="mailto:office@zno-kharkiv.org.u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20"/>
          <p:cNvGrpSpPr>
            <a:grpSpLocks/>
          </p:cNvGrpSpPr>
          <p:nvPr/>
        </p:nvGrpSpPr>
        <p:grpSpPr bwMode="auto">
          <a:xfrm>
            <a:off x="0" y="0"/>
            <a:ext cx="395288" cy="6940550"/>
            <a:chOff x="1701" y="1854"/>
            <a:chExt cx="582" cy="13140"/>
          </a:xfrm>
        </p:grpSpPr>
        <p:grpSp>
          <p:nvGrpSpPr>
            <p:cNvPr id="13320" name="Group 21"/>
            <p:cNvGrpSpPr>
              <a:grpSpLocks/>
            </p:cNvGrpSpPr>
            <p:nvPr/>
          </p:nvGrpSpPr>
          <p:grpSpPr bwMode="auto">
            <a:xfrm>
              <a:off x="1701" y="1854"/>
              <a:ext cx="582" cy="6660"/>
              <a:chOff x="1701" y="1854"/>
              <a:chExt cx="582" cy="7740"/>
            </a:xfrm>
          </p:grpSpPr>
          <p:pic>
            <p:nvPicPr>
              <p:cNvPr id="13324" name="Picture 22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23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21" name="Group 24"/>
            <p:cNvGrpSpPr>
              <a:grpSpLocks/>
            </p:cNvGrpSpPr>
            <p:nvPr/>
          </p:nvGrpSpPr>
          <p:grpSpPr bwMode="auto">
            <a:xfrm>
              <a:off x="1701" y="8334"/>
              <a:ext cx="582" cy="6660"/>
              <a:chOff x="1701" y="1854"/>
              <a:chExt cx="582" cy="7740"/>
            </a:xfrm>
          </p:grpSpPr>
          <p:pic>
            <p:nvPicPr>
              <p:cNvPr id="13322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3" name="Picture 26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Номер слайда 1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CF8A16-6B41-41C3-A5FF-6E5B36CCAB0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8313" y="0"/>
            <a:ext cx="8675687" cy="6921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ЗНО – 2016:</a:t>
            </a:r>
            <a:endParaRPr lang="uk-UA" sz="129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D:\лого герб\Gerb ХРЦОЯ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609600" y="981075"/>
            <a:ext cx="4538663" cy="5616575"/>
          </a:xfrm>
          <a:prstGeom prst="bevel">
            <a:avLst>
              <a:gd name="adj" fmla="val 12500"/>
            </a:avLst>
          </a:prstGeom>
          <a:solidFill>
            <a:srgbClr val="C0C0C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Предмети ЗНО</a:t>
            </a: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Українська мова і </a:t>
            </a:r>
          </a:p>
          <a:p>
            <a:pPr>
              <a:buFont typeface="Wingdings" pitchFamily="2" charset="2"/>
              <a:buNone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література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</a:t>
            </a: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.05.2016</a:t>
            </a:r>
          </a:p>
          <a:p>
            <a:pPr>
              <a:buFont typeface="Wingdings" pitchFamily="2" charset="2"/>
              <a:buChar char="ü"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Математика        11.05.2016</a:t>
            </a:r>
          </a:p>
          <a:p>
            <a:pPr>
              <a:buFont typeface="Wingdings" pitchFamily="2" charset="2"/>
              <a:buChar char="ü"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Історія України   13.05.2016</a:t>
            </a:r>
            <a:endParaRPr lang="ru-RU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Російська мова  03.06.2016 </a:t>
            </a:r>
          </a:p>
          <a:p>
            <a:pPr>
              <a:buFont typeface="Wingdings" pitchFamily="2" charset="2"/>
              <a:buChar char="ü"/>
            </a:pPr>
            <a:r>
              <a:rPr lang="uk-UA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спанська мова   06.06.2016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Англійська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мова 07.06.2016 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Німецька мова    08.06.2016</a:t>
            </a:r>
          </a:p>
          <a:p>
            <a:pPr>
              <a:buFont typeface="Wingdings" pitchFamily="2" charset="2"/>
              <a:buChar char="ü"/>
            </a:pP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Французька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мова   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09.06.2016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Біологія                10.06.2016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  <a:r>
              <a:rPr lang="uk-UA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зика                   13.06.2016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Географія             15.06.2016</a:t>
            </a:r>
          </a:p>
          <a:p>
            <a:pPr>
              <a:buFont typeface="Wingdings" pitchFamily="2" charset="2"/>
              <a:buChar char="ü"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Хімія                      17.06.2016</a:t>
            </a:r>
            <a:endParaRPr lang="uk-UA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5148263" y="3716338"/>
            <a:ext cx="3779837" cy="28813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Тести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поглибленого рівня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складності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Відсутні</a:t>
            </a:r>
          </a:p>
          <a:p>
            <a:pPr algn="ctr">
              <a:defRPr/>
            </a:pP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5148263" y="981075"/>
            <a:ext cx="3816350" cy="23764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Реєстрація на ЗНО-2016</a:t>
            </a: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01.02 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04.03.2016 р. </a:t>
            </a: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Максимальна кількість </a:t>
            </a: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предметів ЗНО 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чотири</a:t>
            </a:r>
          </a:p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20"/>
          <p:cNvGrpSpPr>
            <a:grpSpLocks/>
          </p:cNvGrpSpPr>
          <p:nvPr/>
        </p:nvGrpSpPr>
        <p:grpSpPr bwMode="auto">
          <a:xfrm>
            <a:off x="0" y="0"/>
            <a:ext cx="395288" cy="6940550"/>
            <a:chOff x="1701" y="1854"/>
            <a:chExt cx="582" cy="13140"/>
          </a:xfrm>
        </p:grpSpPr>
        <p:grpSp>
          <p:nvGrpSpPr>
            <p:cNvPr id="14344" name="Group 21"/>
            <p:cNvGrpSpPr>
              <a:grpSpLocks/>
            </p:cNvGrpSpPr>
            <p:nvPr/>
          </p:nvGrpSpPr>
          <p:grpSpPr bwMode="auto">
            <a:xfrm>
              <a:off x="1701" y="1854"/>
              <a:ext cx="582" cy="6660"/>
              <a:chOff x="1701" y="1854"/>
              <a:chExt cx="582" cy="7740"/>
            </a:xfrm>
          </p:grpSpPr>
          <p:pic>
            <p:nvPicPr>
              <p:cNvPr id="14348" name="Picture 22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9" name="Picture 23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45" name="Group 24"/>
            <p:cNvGrpSpPr>
              <a:grpSpLocks/>
            </p:cNvGrpSpPr>
            <p:nvPr/>
          </p:nvGrpSpPr>
          <p:grpSpPr bwMode="auto">
            <a:xfrm>
              <a:off x="1701" y="8334"/>
              <a:ext cx="582" cy="6660"/>
              <a:chOff x="1701" y="1854"/>
              <a:chExt cx="582" cy="7740"/>
            </a:xfrm>
          </p:grpSpPr>
          <p:pic>
            <p:nvPicPr>
              <p:cNvPr id="14346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7" name="Picture 26"/>
              <p:cNvPicPr>
                <a:picLocks noChangeAspect="1" noChangeArrowheads="1"/>
              </p:cNvPicPr>
              <p:nvPr/>
            </p:nvPicPr>
            <p:blipFill>
              <a:blip r:embed="rId2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Номер слайда 1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778A75-EBE0-42DB-8693-7EA0DE3F017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8313" y="0"/>
            <a:ext cx="8675687" cy="827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uk-UA" sz="5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ЗНО – 2016:</a:t>
            </a:r>
          </a:p>
          <a:p>
            <a:pPr algn="ctr">
              <a:defRPr/>
            </a:pPr>
            <a:endParaRPr lang="uk-UA" sz="142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D:\лого герб\Gerb ХРЦОЯ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0"/>
            <a:ext cx="9001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611188" y="981075"/>
            <a:ext cx="4176712" cy="5399088"/>
          </a:xfrm>
          <a:prstGeom prst="bevel">
            <a:avLst>
              <a:gd name="adj" fmla="val 12500"/>
            </a:avLst>
          </a:prstGeom>
          <a:solidFill>
            <a:srgbClr val="C0C0C0">
              <a:alpha val="1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ЗНО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=ДПА,</a:t>
            </a:r>
          </a:p>
          <a:p>
            <a:pPr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випускникам ЗНЗ</a:t>
            </a:r>
          </a:p>
          <a:p>
            <a:pPr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зараховується як ДПА:</a:t>
            </a:r>
          </a:p>
          <a:p>
            <a:pPr>
              <a:defRPr/>
            </a:pPr>
            <a:endParaRPr lang="ru-RU" sz="9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Українська мова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05.05.2016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Математика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11.05.2016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Історія України</a:t>
            </a:r>
            <a:endParaRPr lang="en-US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(період ХХ 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–</a:t>
            </a: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початок ХХІ ст.)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13.05.2016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4787900" y="3644900"/>
            <a:ext cx="4176713" cy="27368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ЗНО (03.06.2016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–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17.06.2016) 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решта предметів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ЗНО</a:t>
            </a:r>
          </a:p>
          <a:p>
            <a:pPr algn="ctr">
              <a:defRPr/>
            </a:pPr>
            <a:endParaRPr lang="uk-UA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Результати ЗНО</a:t>
            </a:r>
          </a:p>
          <a:p>
            <a:pPr algn="ctr"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08.07.2016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4787900" y="981075"/>
            <a:ext cx="4176713" cy="23764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0C0C0">
                  <a:alpha val="16000"/>
                </a:srgbClr>
              </a:gs>
              <a:gs pos="100000">
                <a:srgbClr val="C2C2C2">
                  <a:alpha val="69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Результати ЗНО=ДПА</a:t>
            </a:r>
          </a:p>
          <a:p>
            <a:pPr algn="ctr">
              <a:defRPr/>
            </a:pPr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31.05.2016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 rot="-806291">
            <a:off x="468313" y="59499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>
              <a:latin typeface="Calibri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95288" y="0"/>
            <a:ext cx="801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КОНТАКТИ</a:t>
            </a:r>
            <a:endParaRPr lang="uk-UA" sz="40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539750" y="692150"/>
            <a:ext cx="8424863" cy="6205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Телефон інформаційної служби:</a:t>
            </a:r>
          </a:p>
          <a:p>
            <a:pPr eaLnBrk="0" hangingPunct="0"/>
            <a:r>
              <a:rPr kumimoji="1" lang="uk-UA" sz="2800">
                <a:latin typeface="Times New Roman" pitchFamily="18" charset="0"/>
              </a:rPr>
              <a:t>(057)705-07-37</a:t>
            </a: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Телефон служби методичної підтримки з предметів:</a:t>
            </a:r>
          </a:p>
          <a:p>
            <a:pPr eaLnBrk="0" hangingPunct="0"/>
            <a:r>
              <a:rPr kumimoji="1" lang="uk-UA" sz="2800">
                <a:latin typeface="Times New Roman" pitchFamily="18" charset="0"/>
              </a:rPr>
              <a:t>(057) 705-39-10</a:t>
            </a:r>
            <a:endParaRPr kumimoji="1" lang="en-US" sz="2800">
              <a:latin typeface="Times New Roman" pitchFamily="18" charset="0"/>
            </a:endParaRPr>
          </a:p>
          <a:p>
            <a:pPr eaLnBrk="0" hangingPunct="0"/>
            <a:endParaRPr kumimoji="1" lang="en-US" sz="900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Електронна пошта: </a:t>
            </a:r>
          </a:p>
          <a:p>
            <a:pPr eaLnBrk="0" hangingPunct="0"/>
            <a:r>
              <a:rPr kumimoji="1" lang="en-US" sz="2800">
                <a:latin typeface="Times New Roman" pitchFamily="18" charset="0"/>
                <a:hlinkClick r:id="rId2"/>
              </a:rPr>
              <a:t>office@zno-kharkiv.org.ua</a:t>
            </a:r>
            <a:r>
              <a:rPr kumimoji="1" lang="uk-UA" sz="2800">
                <a:latin typeface="Times New Roman" pitchFamily="18" charset="0"/>
              </a:rPr>
              <a:t> </a:t>
            </a:r>
            <a:endParaRPr kumimoji="1" lang="en-US" sz="2800">
              <a:latin typeface="Times New Roman" pitchFamily="18" charset="0"/>
            </a:endParaRPr>
          </a:p>
          <a:p>
            <a:pPr eaLnBrk="0" hangingPunct="0"/>
            <a:endParaRPr kumimoji="1" lang="uk-UA" sz="900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Сайт: </a:t>
            </a:r>
            <a:endParaRPr kumimoji="1" lang="en-US" sz="2800" b="1">
              <a:latin typeface="Times New Roman" pitchFamily="18" charset="0"/>
            </a:endParaRPr>
          </a:p>
          <a:p>
            <a:pPr eaLnBrk="0" hangingPunct="0"/>
            <a:r>
              <a:rPr kumimoji="1" lang="en-US" sz="2800" u="sng">
                <a:latin typeface="Times New Roman" pitchFamily="18" charset="0"/>
                <a:hlinkClick r:id="rId3"/>
              </a:rPr>
              <a:t>www.zno-kharkiv.org.ua</a:t>
            </a:r>
            <a:r>
              <a:rPr kumimoji="1" lang="uk-UA" sz="2800" u="sng">
                <a:latin typeface="Times New Roman" pitchFamily="18" charset="0"/>
              </a:rPr>
              <a:t> </a:t>
            </a:r>
          </a:p>
          <a:p>
            <a:pPr eaLnBrk="0" hangingPunct="0"/>
            <a:endParaRPr kumimoji="1" lang="uk-UA" sz="1000" b="1" u="sng">
              <a:latin typeface="Times New Roman" pitchFamily="18" charset="0"/>
            </a:endParaRPr>
          </a:p>
          <a:p>
            <a:pPr eaLnBrk="0" hangingPunct="0"/>
            <a:r>
              <a:rPr kumimoji="1" lang="uk-UA" sz="2800" b="1">
                <a:latin typeface="Times New Roman" pitchFamily="18" charset="0"/>
              </a:rPr>
              <a:t>Адреса:</a:t>
            </a:r>
          </a:p>
          <a:p>
            <a:pPr eaLnBrk="0" hangingPunct="0"/>
            <a:r>
              <a:rPr kumimoji="1" lang="uk-UA" sz="2800">
                <a:latin typeface="Times New Roman" pitchFamily="18" charset="0"/>
              </a:rPr>
              <a:t>майдан Свободи, 6, офіс 463, м. Харків, 61022</a:t>
            </a:r>
          </a:p>
          <a:p>
            <a:pPr eaLnBrk="0" hangingPunct="0"/>
            <a:endParaRPr kumimoji="1" lang="uk-UA" sz="2800">
              <a:latin typeface="Times New Roman" pitchFamily="18" charset="0"/>
            </a:endParaRPr>
          </a:p>
          <a:p>
            <a:pPr eaLnBrk="0" hangingPunct="0"/>
            <a:endParaRPr kumimoji="1" lang="ru-RU" sz="2800">
              <a:latin typeface="Times New Roman" pitchFamily="18" charset="0"/>
            </a:endParaRPr>
          </a:p>
        </p:txBody>
      </p:sp>
      <p:pic>
        <p:nvPicPr>
          <p:cNvPr id="15364" name="Picture 2" descr="D:\лого герб\Gerb ХРЦОЯ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88913"/>
            <a:ext cx="1312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CC7D19-7B0F-4197-9BD3-97A3D15730F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5366" name="Group 20"/>
          <p:cNvGrpSpPr>
            <a:grpSpLocks/>
          </p:cNvGrpSpPr>
          <p:nvPr/>
        </p:nvGrpSpPr>
        <p:grpSpPr bwMode="auto">
          <a:xfrm>
            <a:off x="0" y="0"/>
            <a:ext cx="395288" cy="6940550"/>
            <a:chOff x="1701" y="1854"/>
            <a:chExt cx="582" cy="13140"/>
          </a:xfrm>
        </p:grpSpPr>
        <p:grpSp>
          <p:nvGrpSpPr>
            <p:cNvPr id="15368" name="Group 21"/>
            <p:cNvGrpSpPr>
              <a:grpSpLocks/>
            </p:cNvGrpSpPr>
            <p:nvPr/>
          </p:nvGrpSpPr>
          <p:grpSpPr bwMode="auto">
            <a:xfrm>
              <a:off x="1701" y="1854"/>
              <a:ext cx="582" cy="6660"/>
              <a:chOff x="1701" y="1854"/>
              <a:chExt cx="582" cy="7740"/>
            </a:xfrm>
          </p:grpSpPr>
          <p:pic>
            <p:nvPicPr>
              <p:cNvPr id="15372" name="Picture 22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3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Group 24"/>
            <p:cNvGrpSpPr>
              <a:grpSpLocks/>
            </p:cNvGrpSpPr>
            <p:nvPr/>
          </p:nvGrpSpPr>
          <p:grpSpPr bwMode="auto">
            <a:xfrm>
              <a:off x="1701" y="8334"/>
              <a:ext cx="582" cy="6660"/>
              <a:chOff x="1701" y="1854"/>
              <a:chExt cx="582" cy="7740"/>
            </a:xfrm>
          </p:grpSpPr>
          <p:pic>
            <p:nvPicPr>
              <p:cNvPr id="15370" name="Picture 25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185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1" name="Picture 26"/>
              <p:cNvPicPr>
                <a:picLocks noChangeAspect="1" noChangeArrowheads="1"/>
              </p:cNvPicPr>
              <p:nvPr/>
            </p:nvPicPr>
            <p:blipFill>
              <a:blip r:embed="rId5"/>
              <a:srcRect l="39853" t="35471" r="55705" b="37825"/>
              <a:stretch>
                <a:fillRect/>
              </a:stretch>
            </p:blipFill>
            <p:spPr bwMode="auto">
              <a:xfrm>
                <a:off x="1701" y="5274"/>
                <a:ext cx="582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367" name="Рисунок 22"/>
          <p:cNvPicPr>
            <a:picLocks noChangeAspect="1" noChangeArrowheads="1"/>
          </p:cNvPicPr>
          <p:nvPr/>
        </p:nvPicPr>
        <p:blipFill>
          <a:blip r:embed="rId6"/>
          <a:srcRect l="78986" t="31262" r="1772" b="61528"/>
          <a:stretch>
            <a:fillRect/>
          </a:stretch>
        </p:blipFill>
        <p:spPr bwMode="auto">
          <a:xfrm>
            <a:off x="6227763" y="5949950"/>
            <a:ext cx="25209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123</Words>
  <Application>Microsoft Office PowerPoint</Application>
  <PresentationFormat>On-screen Show 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Перелік навчальних предметів,  з яких проходитиме ЗНО:</dc:title>
  <cp:lastModifiedBy>Prime Auditor</cp:lastModifiedBy>
  <cp:revision>44</cp:revision>
  <dcterms:modified xsi:type="dcterms:W3CDTF">2015-11-06T08:21:35Z</dcterms:modified>
</cp:coreProperties>
</file>